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767" r:id="rId2"/>
    <p:sldId id="768" r:id="rId3"/>
    <p:sldId id="751" r:id="rId4"/>
    <p:sldId id="753" r:id="rId5"/>
    <p:sldId id="754" r:id="rId6"/>
    <p:sldId id="755" r:id="rId7"/>
    <p:sldId id="756" r:id="rId8"/>
    <p:sldId id="757" r:id="rId9"/>
    <p:sldId id="778" r:id="rId10"/>
    <p:sldId id="758" r:id="rId11"/>
    <p:sldId id="760" r:id="rId12"/>
    <p:sldId id="774" r:id="rId13"/>
    <p:sldId id="775" r:id="rId14"/>
    <p:sldId id="776" r:id="rId15"/>
    <p:sldId id="777" r:id="rId16"/>
    <p:sldId id="752" r:id="rId17"/>
    <p:sldId id="761" r:id="rId18"/>
    <p:sldId id="700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8E4CC7-00EA-9D45-A200-B50D9C521387}">
          <p14:sldIdLst>
            <p14:sldId id="767"/>
            <p14:sldId id="768"/>
            <p14:sldId id="751"/>
            <p14:sldId id="753"/>
            <p14:sldId id="754"/>
            <p14:sldId id="755"/>
            <p14:sldId id="756"/>
            <p14:sldId id="757"/>
            <p14:sldId id="778"/>
            <p14:sldId id="758"/>
            <p14:sldId id="760"/>
            <p14:sldId id="774"/>
            <p14:sldId id="775"/>
            <p14:sldId id="776"/>
            <p14:sldId id="777"/>
            <p14:sldId id="752"/>
            <p14:sldId id="761"/>
            <p14:sldId id="7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06"/>
    <a:srgbClr val="FF7671"/>
    <a:srgbClr val="FF0000"/>
    <a:srgbClr val="FF9406"/>
    <a:srgbClr val="FF544C"/>
    <a:srgbClr val="FF5142"/>
    <a:srgbClr val="FFC000"/>
    <a:srgbClr val="00B050"/>
    <a:srgbClr val="FF5E2A"/>
    <a:srgbClr val="FFA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95"/>
  </p:normalViewPr>
  <p:slideViewPr>
    <p:cSldViewPr snapToGrid="0" snapToObjects="1" showGuides="1">
      <p:cViewPr varScale="1">
        <p:scale>
          <a:sx n="72" d="100"/>
          <a:sy n="72" d="100"/>
        </p:scale>
        <p:origin x="1176" y="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1" d="100"/>
          <a:sy n="81" d="100"/>
        </p:scale>
        <p:origin x="3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handoutMaster" Target="handoutMasters/handoutMaster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6622B-6D6B-7B4A-83ED-C4EFF3691AE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7F281-6A21-DD43-9D6F-E195589E6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48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5A17C-E20C-9644-A333-6FDA945CD6A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41CFF-68C8-C040-A7C0-4E204651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0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05" name="Shape 10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15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906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5160" y="1"/>
            <a:ext cx="9900842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5" y="4960137"/>
            <a:ext cx="6315075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6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3" y="762000"/>
            <a:ext cx="2135981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4" y="762000"/>
            <a:ext cx="6160294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8172450" y="144988"/>
            <a:ext cx="0" cy="7429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0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2"/>
          <p:cNvSpPr>
            <a:spLocks noGrp="1"/>
          </p:cNvSpPr>
          <p:nvPr>
            <p:ph type="sldNum" sz="quarter" idx="2"/>
          </p:nvPr>
        </p:nvSpPr>
        <p:spPr>
          <a:xfrm>
            <a:off x="9631930" y="6538203"/>
            <a:ext cx="258097" cy="2898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8499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3D5C9B-CC05-9547-9527-25E1BB6053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150" y="6481032"/>
            <a:ext cx="1302710" cy="26015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702124" y="185106"/>
            <a:ext cx="8504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baseline="0" dirty="0">
                <a:solidFill>
                  <a:srgbClr val="FF0000"/>
                </a:solidFill>
              </a:rPr>
              <a:t>STRICTLY CONFIDENTIAL </a:t>
            </a:r>
            <a:r>
              <a:rPr lang="en-US" sz="2000" b="1" dirty="0">
                <a:solidFill>
                  <a:srgbClr val="FF0000"/>
                </a:solidFill>
              </a:rPr>
              <a:t>| NOT TO BE CIRCULATED |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72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906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5160" y="1"/>
            <a:ext cx="9900842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4960137"/>
            <a:ext cx="6315075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19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2104" y="2286000"/>
            <a:ext cx="386334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6323" y="2286000"/>
            <a:ext cx="386334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04" y="2179636"/>
            <a:ext cx="386334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104" y="2967788"/>
            <a:ext cx="386334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6323" y="2179636"/>
            <a:ext cx="386334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6323" y="2967788"/>
            <a:ext cx="386334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1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6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9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2104" y="471509"/>
            <a:ext cx="356616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437" y="822960"/>
            <a:ext cx="4613720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104" y="2257506"/>
            <a:ext cx="356616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4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4960138"/>
            <a:ext cx="6315075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90352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6113" y="4960138"/>
            <a:ext cx="2600325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04" y="2286000"/>
            <a:ext cx="789756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2106" y="6470704"/>
            <a:ext cx="175024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4883" y="6470704"/>
            <a:ext cx="479493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5333" y="6470704"/>
            <a:ext cx="79110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125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81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6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9.tiff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jp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6.tiff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QFHJ\Desktop\1531728787(1)_编辑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85" y="1866852"/>
            <a:ext cx="2358495" cy="419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app – android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254" y="2276023"/>
            <a:ext cx="3048000" cy="76846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800" dirty="0"/>
              <a:t>Once the App is downloaded, you can simply click on the </a:t>
            </a:r>
            <a:r>
              <a:rPr lang="en-US" sz="1800" b="1" dirty="0"/>
              <a:t>icon</a:t>
            </a:r>
            <a:r>
              <a:rPr lang="en-US" sz="1800" dirty="0"/>
              <a:t> or tap ‘</a:t>
            </a:r>
            <a:r>
              <a:rPr lang="en-US" altLang="zh-CN" sz="1800" b="1" dirty="0"/>
              <a:t>OPEN</a:t>
            </a:r>
            <a:r>
              <a:rPr lang="en-US" altLang="zh-CN" sz="1800" dirty="0"/>
              <a:t>’ </a:t>
            </a:r>
            <a:r>
              <a:rPr lang="en-US" sz="1800" dirty="0"/>
              <a:t>to enter the App.</a:t>
            </a:r>
          </a:p>
        </p:txBody>
      </p:sp>
      <p:sp>
        <p:nvSpPr>
          <p:cNvPr id="4" name="Rectangle 3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52" y="1863729"/>
            <a:ext cx="2359162" cy="41940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437" y="4345214"/>
            <a:ext cx="3136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If you see a warning in the pop-up dialog after you open our APP, Please follow several steps to solve this problem. 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3323771" y="3044491"/>
            <a:ext cx="304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323771" y="2276023"/>
            <a:ext cx="0" cy="15122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060700" y="3788229"/>
            <a:ext cx="26307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323771" y="5545543"/>
            <a:ext cx="3048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6371771" y="3543300"/>
            <a:ext cx="0" cy="20022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371771" y="3543300"/>
            <a:ext cx="23222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3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4BE77-91A0-CD49-AFB4-6B629EB4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app – Transaction review</a:t>
            </a:r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8B949F41-901C-234C-881C-8E2500B0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745" y="2758692"/>
            <a:ext cx="1854966" cy="3299361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62" y="1853639"/>
            <a:ext cx="2363801" cy="420441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571750" y="2847396"/>
            <a:ext cx="365961" cy="22538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937711" y="2960089"/>
            <a:ext cx="3201832" cy="59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左中括号 17"/>
          <p:cNvSpPr/>
          <p:nvPr/>
        </p:nvSpPr>
        <p:spPr>
          <a:xfrm>
            <a:off x="6139543" y="2423887"/>
            <a:ext cx="226319" cy="2884714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210665" y="2966039"/>
            <a:ext cx="2699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Filter to view </a:t>
            </a:r>
            <a:r>
              <a:rPr lang="en-US" altLang="zh-CN" b="1" dirty="0"/>
              <a:t>Multiply Transactions</a:t>
            </a:r>
            <a:r>
              <a:rPr lang="en-US" altLang="zh-CN" dirty="0"/>
              <a:t> by select:</a:t>
            </a:r>
          </a:p>
          <a:p>
            <a:endParaRPr lang="en-US" altLang="zh-CN" dirty="0"/>
          </a:p>
          <a:p>
            <a:pPr marL="285750" indent="-285750">
              <a:buClr>
                <a:srgbClr val="00B0F0"/>
              </a:buClr>
              <a:buFont typeface="Wingdings" pitchFamily="2" charset="2"/>
              <a:buChar char="p"/>
            </a:pPr>
            <a:r>
              <a:rPr lang="en-US" altLang="zh-CN" dirty="0"/>
              <a:t>Time </a:t>
            </a:r>
          </a:p>
          <a:p>
            <a:pPr marL="285750" indent="-285750">
              <a:buClr>
                <a:srgbClr val="00B0F0"/>
              </a:buClr>
              <a:buFont typeface="Wingdings" pitchFamily="2" charset="2"/>
              <a:buChar char="p"/>
            </a:pPr>
            <a:endParaRPr lang="en-US" altLang="zh-CN" dirty="0"/>
          </a:p>
          <a:p>
            <a:pPr marL="285750" indent="-285750">
              <a:buClr>
                <a:srgbClr val="00B0F0"/>
              </a:buClr>
              <a:buFont typeface="Wingdings" pitchFamily="2" charset="2"/>
              <a:buChar char="p"/>
            </a:pPr>
            <a:r>
              <a:rPr lang="en-US" altLang="zh-CN" dirty="0"/>
              <a:t>Merchant account</a:t>
            </a:r>
          </a:p>
          <a:p>
            <a:pPr marL="285750" indent="-285750">
              <a:buClr>
                <a:srgbClr val="00B0F0"/>
              </a:buClr>
              <a:buFont typeface="Wingdings" pitchFamily="2" charset="2"/>
              <a:buChar char="p"/>
            </a:pPr>
            <a:endParaRPr lang="en-US" altLang="zh-CN" dirty="0"/>
          </a:p>
          <a:p>
            <a:pPr marL="285750" indent="-285750">
              <a:buClr>
                <a:srgbClr val="00B0F0"/>
              </a:buClr>
              <a:buFont typeface="Wingdings" pitchFamily="2" charset="2"/>
              <a:buChar char="p"/>
            </a:pPr>
            <a:r>
              <a:rPr lang="en-US" altLang="zh-CN" dirty="0"/>
              <a:t>Payment method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3210665" y="2966039"/>
            <a:ext cx="0" cy="2308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37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2208-1996-C74D-BEC8-2F67A1210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app – transaction refund</a:t>
            </a:r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1E364A77-0863-FB44-8833-24D04BB5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352" y="2584895"/>
            <a:ext cx="2098408" cy="3732362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9544D8D9-28CC-F444-AE40-4DA217DCF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585" y="2584895"/>
            <a:ext cx="2097553" cy="3732362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B9762FEC-0BB0-3C4A-934E-8C39821DE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00043" y="2584895"/>
            <a:ext cx="2098403" cy="3732362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659314" y="2470595"/>
            <a:ext cx="20984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59314" y="1970532"/>
            <a:ext cx="0" cy="10727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9314" y="1947375"/>
            <a:ext cx="2236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F0"/>
                </a:solidFill>
              </a:rPr>
              <a:t>Step 1</a:t>
            </a:r>
          </a:p>
          <a:p>
            <a:r>
              <a:rPr lang="en-US" altLang="zh-CN" sz="1400" dirty="0"/>
              <a:t>Tap an individual transaction</a:t>
            </a: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762005" y="2470595"/>
            <a:ext cx="20984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3762005" y="1715500"/>
            <a:ext cx="0" cy="13277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762005" y="1715500"/>
            <a:ext cx="23442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F0"/>
                </a:solidFill>
              </a:rPr>
              <a:t>Step 2</a:t>
            </a:r>
          </a:p>
          <a:p>
            <a:r>
              <a:rPr lang="en-US" altLang="zh-CN" sz="1400" dirty="0"/>
              <a:t>Tap bottom button to refund</a:t>
            </a:r>
          </a:p>
          <a:p>
            <a:r>
              <a:rPr lang="en-US" altLang="zh-CN" sz="1400" dirty="0"/>
              <a:t>Enter amount to partial refund</a:t>
            </a: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6891818" y="2470595"/>
            <a:ext cx="20984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891818" y="1970532"/>
            <a:ext cx="0" cy="10727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91818" y="1947375"/>
            <a:ext cx="2629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F0"/>
                </a:solidFill>
              </a:rPr>
              <a:t>Step 3</a:t>
            </a:r>
          </a:p>
          <a:p>
            <a:r>
              <a:rPr lang="en-US" altLang="zh-CN" sz="1400" dirty="0"/>
              <a:t>Enter account password to confirm</a:t>
            </a:r>
          </a:p>
        </p:txBody>
      </p:sp>
    </p:spTree>
    <p:extLst>
      <p:ext uri="{BB962C8B-B14F-4D97-AF65-F5344CB8AC3E}">
        <p14:creationId xmlns:p14="http://schemas.microsoft.com/office/powerpoint/2010/main" val="4035786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app – cashier login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55818" y="6871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3" descr="Picture 3">
            <a:extLst>
              <a:ext uri="{FF2B5EF4-FFF2-40B4-BE49-F238E27FC236}">
                <a16:creationId xmlns:a16="http://schemas.microsoft.com/office/drawing/2014/main" id="{D63535A2-6FC0-4B45-95A0-04CB0F80E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4277" y="1932982"/>
            <a:ext cx="2337965" cy="4158460"/>
          </a:xfrm>
          <a:prstGeom prst="rect">
            <a:avLst/>
          </a:prstGeom>
          <a:ln w="25400">
            <a:solidFill>
              <a:schemeClr val="accent1">
                <a:lumMod val="50000"/>
                <a:alpha val="25000"/>
              </a:schemeClr>
            </a:solidFill>
            <a:rou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90086" y="350537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Enter shop account number HERE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04224" y="4114271"/>
            <a:ext cx="224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Enter cashier No. HERE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63782" y="5429724"/>
            <a:ext cx="116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Click Login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1990086" y="3874710"/>
            <a:ext cx="31145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04593" y="3505378"/>
            <a:ext cx="0" cy="6849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547339" y="4111899"/>
            <a:ext cx="0" cy="3695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304224" y="4479247"/>
            <a:ext cx="459932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5104593" y="4190345"/>
            <a:ext cx="79895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136684" y="5429724"/>
            <a:ext cx="0" cy="3752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006116" y="4798815"/>
            <a:ext cx="280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/>
              <a:t>Enter cashier password HERE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1990086" y="5168147"/>
            <a:ext cx="28163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4806434" y="4798815"/>
            <a:ext cx="0" cy="3693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4806434" y="4798815"/>
            <a:ext cx="109711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2929405" y="5420855"/>
            <a:ext cx="297414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1285" y="1932982"/>
            <a:ext cx="4872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b="1" dirty="0">
                <a:solidFill>
                  <a:srgbClr val="00B0F0"/>
                </a:solidFill>
              </a:rPr>
              <a:t>Notice:</a:t>
            </a:r>
          </a:p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Cashier only could make payment and view transactions make by him/herself, do not have the right to cancel or refund a transaction.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06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DA4F-8ABE-1141-832D-36E72316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the app – Cashier login</a:t>
            </a:r>
            <a:endParaRPr lang="en-US" dirty="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D44A7E83-A2FB-4DC9-ACE4-3D66F04CA046}"/>
              </a:ext>
            </a:extLst>
          </p:cNvPr>
          <p:cNvSpPr txBox="1"/>
          <p:nvPr/>
        </p:nvSpPr>
        <p:spPr>
          <a:xfrm>
            <a:off x="681237" y="1897872"/>
            <a:ext cx="3359251" cy="430887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/>
            </a:lvl1pPr>
          </a:lstStyle>
          <a:p>
            <a:r>
              <a:rPr lang="en-US" sz="1600" dirty="0">
                <a:solidFill>
                  <a:prstClr val="black"/>
                </a:solidFill>
              </a:rPr>
              <a:t>For first time user, the app provide an auto pop-up instruction page which shows QR-Code scanning process.</a:t>
            </a:r>
          </a:p>
          <a:p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WeChat QR code can be found by following the steps below:</a:t>
            </a:r>
          </a:p>
          <a:p>
            <a:endParaRPr lang="en-US" sz="1800" dirty="0">
              <a:solidFill>
                <a:prstClr val="black"/>
              </a:solidFill>
            </a:endParaRPr>
          </a:p>
          <a:p>
            <a:pPr marL="363538" lvl="1" indent="-361950">
              <a:buClr>
                <a:srgbClr val="00B0F0"/>
              </a:buClr>
              <a:buSzPct val="150000"/>
              <a:buFont typeface="Wingdings" pitchFamily="2" charset="2"/>
              <a:buChar char="p"/>
            </a:pPr>
            <a:r>
              <a:rPr lang="en-US" sz="1600" dirty="0">
                <a:solidFill>
                  <a:prstClr val="black"/>
                </a:solidFill>
              </a:rPr>
              <a:t>Open </a:t>
            </a:r>
            <a:r>
              <a:rPr lang="en-US" sz="1600" dirty="0" err="1">
                <a:solidFill>
                  <a:prstClr val="black"/>
                </a:solidFill>
              </a:rPr>
              <a:t>WeChat</a:t>
            </a:r>
            <a:r>
              <a:rPr lang="en-US" sz="1600" dirty="0">
                <a:solidFill>
                  <a:prstClr val="black"/>
                </a:solidFill>
              </a:rPr>
              <a:t> APP</a:t>
            </a:r>
          </a:p>
          <a:p>
            <a:pPr marL="363538" lvl="1" indent="-361950">
              <a:buClr>
                <a:srgbClr val="00B0F0"/>
              </a:buClr>
              <a:buSzPct val="150000"/>
              <a:buFont typeface="Wingdings" pitchFamily="2" charset="2"/>
              <a:buChar char="p"/>
            </a:pPr>
            <a:r>
              <a:rPr lang="en-US" sz="1600" dirty="0">
                <a:solidFill>
                  <a:prstClr val="black"/>
                </a:solidFill>
              </a:rPr>
              <a:t>Go to “</a:t>
            </a:r>
            <a:r>
              <a:rPr lang="en-US" sz="1600" b="1" dirty="0">
                <a:solidFill>
                  <a:prstClr val="black"/>
                </a:solidFill>
              </a:rPr>
              <a:t>Me</a:t>
            </a:r>
            <a:r>
              <a:rPr lang="en-US" sz="1600" dirty="0">
                <a:solidFill>
                  <a:prstClr val="black"/>
                </a:solidFill>
              </a:rPr>
              <a:t>” on the right bottom of your WeChat once its open</a:t>
            </a:r>
          </a:p>
          <a:p>
            <a:pPr marL="363538" lvl="1" indent="-361950">
              <a:buClr>
                <a:srgbClr val="00B0F0"/>
              </a:buClr>
              <a:buSzPct val="150000"/>
              <a:buFont typeface="Wingdings" pitchFamily="2" charset="2"/>
              <a:buChar char="p"/>
            </a:pPr>
            <a:r>
              <a:rPr lang="en-US" sz="1600" dirty="0">
                <a:solidFill>
                  <a:prstClr val="black"/>
                </a:solidFill>
              </a:rPr>
              <a:t>Press the “</a:t>
            </a:r>
            <a:r>
              <a:rPr lang="en-US" sz="1600" b="1" dirty="0">
                <a:solidFill>
                  <a:prstClr val="black"/>
                </a:solidFill>
              </a:rPr>
              <a:t>Walle</a:t>
            </a:r>
            <a:r>
              <a:rPr lang="en-US" sz="1600" dirty="0">
                <a:solidFill>
                  <a:prstClr val="black"/>
                </a:solidFill>
              </a:rPr>
              <a:t>t” below the customer’s detail (Name &amp; Display Picture)</a:t>
            </a:r>
          </a:p>
          <a:p>
            <a:pPr marL="363538" lvl="1" indent="-361950">
              <a:buClr>
                <a:srgbClr val="00B0F0"/>
              </a:buClr>
              <a:buSzPct val="150000"/>
              <a:buFont typeface="Wingdings" pitchFamily="2" charset="2"/>
              <a:buChar char="p"/>
            </a:pPr>
            <a:r>
              <a:rPr lang="en-US" sz="1600" dirty="0">
                <a:solidFill>
                  <a:prstClr val="black"/>
                </a:solidFill>
              </a:rPr>
              <a:t>Press on “</a:t>
            </a:r>
            <a:r>
              <a:rPr lang="en-US" sz="1600" b="1" dirty="0">
                <a:solidFill>
                  <a:prstClr val="black"/>
                </a:solidFill>
              </a:rPr>
              <a:t>Money</a:t>
            </a:r>
            <a:r>
              <a:rPr lang="en-US" sz="1600" dirty="0">
                <a:solidFill>
                  <a:prstClr val="black"/>
                </a:solidFill>
              </a:rPr>
              <a:t>” and enter either the “</a:t>
            </a:r>
            <a:r>
              <a:rPr lang="en-US" sz="1600" b="1" dirty="0">
                <a:solidFill>
                  <a:prstClr val="black"/>
                </a:solidFill>
              </a:rPr>
              <a:t>Pin code</a:t>
            </a:r>
            <a:r>
              <a:rPr lang="en-US" sz="1600" dirty="0">
                <a:solidFill>
                  <a:prstClr val="black"/>
                </a:solidFill>
              </a:rPr>
              <a:t>” or press “</a:t>
            </a:r>
            <a:r>
              <a:rPr lang="en-US" sz="1600" b="1" dirty="0">
                <a:solidFill>
                  <a:prstClr val="black"/>
                </a:solidFill>
              </a:rPr>
              <a:t>OK</a:t>
            </a:r>
            <a:r>
              <a:rPr lang="en-US" sz="1600" dirty="0">
                <a:solidFill>
                  <a:prstClr val="black"/>
                </a:solidFill>
              </a:rPr>
              <a:t>” to view the QR Code.</a:t>
            </a:r>
          </a:p>
          <a:p>
            <a:pPr marL="363538" lvl="1" indent="-361950">
              <a:buClr>
                <a:srgbClr val="00B0F0"/>
              </a:buClr>
              <a:buSzPct val="150000"/>
              <a:buFont typeface="Wingdings" pitchFamily="2" charset="2"/>
              <a:buChar char="p"/>
            </a:pPr>
            <a:r>
              <a:rPr lang="en-US" sz="1600" dirty="0">
                <a:solidFill>
                  <a:prstClr val="black"/>
                </a:solidFill>
              </a:rPr>
              <a:t>Scan this QR Code for payment</a:t>
            </a:r>
            <a:endParaRPr sz="1600" dirty="0">
              <a:solidFill>
                <a:prstClr val="black"/>
              </a:solidFill>
            </a:endParaRPr>
          </a:p>
        </p:txBody>
      </p:sp>
      <p:pic>
        <p:nvPicPr>
          <p:cNvPr id="8" name="officeArt object" descr="officeArt object">
            <a:extLst>
              <a:ext uri="{FF2B5EF4-FFF2-40B4-BE49-F238E27FC236}">
                <a16:creationId xmlns:a16="http://schemas.microsoft.com/office/drawing/2014/main" id="{98166BBA-F4A9-4A54-8B61-9E2A8599C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355" y="1908971"/>
            <a:ext cx="2412040" cy="4286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fficeArt object" descr="officeArt object">
            <a:extLst>
              <a:ext uri="{FF2B5EF4-FFF2-40B4-BE49-F238E27FC236}">
                <a16:creationId xmlns:a16="http://schemas.microsoft.com/office/drawing/2014/main" id="{17ADFCB3-A507-4404-9696-B6A3C821C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9052" y="1908971"/>
            <a:ext cx="2412086" cy="428667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31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DA3C-3E68-D244-B1DD-C910E644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app – </a:t>
            </a:r>
            <a:r>
              <a:rPr lang="en-US" altLang="zh-CN" dirty="0"/>
              <a:t>Cashier </a:t>
            </a:r>
            <a:r>
              <a:rPr lang="en-US" dirty="0"/>
              <a:t>payment </a:t>
            </a:r>
          </a:p>
        </p:txBody>
      </p:sp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7E5843FA-E930-0045-88AE-A41B896A0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9414" y="1913834"/>
            <a:ext cx="2261724" cy="4022850"/>
          </a:xfrm>
          <a:prstGeom prst="rect">
            <a:avLst/>
          </a:prstGeom>
          <a:ln w="25400" cap="rnd" cmpd="sng">
            <a:solidFill>
              <a:schemeClr val="accent1">
                <a:lumMod val="50000"/>
                <a:alpha val="25000"/>
              </a:schemeClr>
            </a:solidFill>
            <a:prstDash val="solid"/>
            <a:round/>
          </a:ln>
          <a:effectLst/>
        </p:spPr>
      </p:pic>
      <p:pic>
        <p:nvPicPr>
          <p:cNvPr id="8" name="Picture 3" descr="Picture 3">
            <a:extLst>
              <a:ext uri="{FF2B5EF4-FFF2-40B4-BE49-F238E27FC236}">
                <a16:creationId xmlns:a16="http://schemas.microsoft.com/office/drawing/2014/main" id="{598AB57B-F9F9-FE44-A264-A9BDCAA79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193" y="1913834"/>
            <a:ext cx="2275416" cy="4022850"/>
          </a:xfrm>
          <a:prstGeom prst="rect">
            <a:avLst/>
          </a:prstGeom>
          <a:ln w="25400" cap="rnd" cmpd="sng">
            <a:solidFill>
              <a:schemeClr val="accent1">
                <a:lumMod val="50000"/>
                <a:alpha val="25000"/>
              </a:schemeClr>
            </a:solidFill>
            <a:prstDash val="solid"/>
            <a:round/>
          </a:ln>
          <a:effectLst/>
        </p:spPr>
      </p:pic>
      <p:sp>
        <p:nvSpPr>
          <p:cNvPr id="9" name="TextBox 24">
            <a:extLst>
              <a:ext uri="{FF2B5EF4-FFF2-40B4-BE49-F238E27FC236}">
                <a16:creationId xmlns:a16="http://schemas.microsoft.com/office/drawing/2014/main" id="{4D774988-0A15-6045-AAB2-D45BD826CA53}"/>
              </a:ext>
            </a:extLst>
          </p:cNvPr>
          <p:cNvSpPr txBox="1"/>
          <p:nvPr/>
        </p:nvSpPr>
        <p:spPr>
          <a:xfrm>
            <a:off x="195717" y="6237708"/>
            <a:ext cx="9593943" cy="225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hangingPunct="0"/>
            <a:r>
              <a:rPr lang="en-US" sz="975" dirty="0">
                <a:solidFill>
                  <a:prstClr val="black">
                    <a:lumMod val="50000"/>
                    <a:lumOff val="50000"/>
                  </a:prstClr>
                </a:solidFill>
                <a:latin typeface="Lato" charset="0"/>
                <a:ea typeface="Lato" charset="0"/>
                <a:cs typeface="Lato" charset="0"/>
              </a:rPr>
              <a:t>Note: The equivalent amount in RMB will automatically appear when payment amount is entered and the “Real-time exchange rates” feature is turned on in the Settings page.</a:t>
            </a:r>
            <a:endParaRPr lang="en-US" sz="975" dirty="0">
              <a:solidFill>
                <a:prstClr val="black">
                  <a:lumMod val="50000"/>
                  <a:lumOff val="50000"/>
                </a:prstClr>
              </a:solidFill>
              <a:latin typeface="Lato" charset="0"/>
              <a:ea typeface="Lato" charset="0"/>
              <a:cs typeface="Lato" charset="0"/>
              <a:sym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72745" y="2300734"/>
            <a:ext cx="312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After login, you’ll see the home-page as showed on the left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32402" y="3463594"/>
            <a:ext cx="312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prstClr val="black"/>
                </a:solidFill>
              </a:rPr>
              <a:t>Simply enter amount here, the ‘</a:t>
            </a:r>
            <a:r>
              <a:rPr lang="en-US" altLang="zh-CN" b="1" dirty="0" err="1">
                <a:solidFill>
                  <a:prstClr val="black"/>
                </a:solidFill>
              </a:rPr>
              <a:t>WeChat</a:t>
            </a:r>
            <a:r>
              <a:rPr lang="en-US" altLang="zh-CN" b="1" dirty="0">
                <a:solidFill>
                  <a:prstClr val="black"/>
                </a:solidFill>
              </a:rPr>
              <a:t> Pay</a:t>
            </a:r>
            <a:r>
              <a:rPr lang="en-US" altLang="zh-CN" dirty="0">
                <a:solidFill>
                  <a:prstClr val="black"/>
                </a:solidFill>
              </a:rPr>
              <a:t>’ button turn green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4917" y="4764733"/>
            <a:ext cx="312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olidFill>
                  <a:prstClr val="black"/>
                </a:solidFill>
              </a:rPr>
              <a:t>Click ‘</a:t>
            </a:r>
            <a:r>
              <a:rPr lang="en-US" altLang="zh-CN" b="1" dirty="0" err="1">
                <a:solidFill>
                  <a:prstClr val="black"/>
                </a:solidFill>
              </a:rPr>
              <a:t>WeChat</a:t>
            </a:r>
            <a:r>
              <a:rPr lang="en-US" altLang="zh-CN" b="1" dirty="0">
                <a:solidFill>
                  <a:prstClr val="black"/>
                </a:solidFill>
              </a:rPr>
              <a:t> Pay</a:t>
            </a:r>
            <a:r>
              <a:rPr lang="en-US" altLang="zh-CN" dirty="0">
                <a:solidFill>
                  <a:prstClr val="black"/>
                </a:solidFill>
              </a:rPr>
              <a:t>’ to take the payment</a:t>
            </a:r>
            <a:endParaRPr lang="zh-CN" altLang="en-US" dirty="0">
              <a:solidFill>
                <a:prstClr val="black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272745" y="2315610"/>
            <a:ext cx="0" cy="9961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699657" y="3311741"/>
            <a:ext cx="57308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72745" y="2947065"/>
            <a:ext cx="29683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545491" y="2447564"/>
            <a:ext cx="0" cy="16623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432402" y="4126821"/>
            <a:ext cx="31205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545491" y="2447564"/>
            <a:ext cx="163308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545490" y="4767245"/>
            <a:ext cx="0" cy="6463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3432401" y="5413576"/>
            <a:ext cx="392963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649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5D38-88BF-4041-9079-5464CBF0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app – </a:t>
            </a:r>
            <a:r>
              <a:rPr lang="en-US" altLang="zh-CN" dirty="0"/>
              <a:t>Cashier </a:t>
            </a:r>
            <a:r>
              <a:rPr lang="en-US" dirty="0"/>
              <a:t>payment </a:t>
            </a:r>
          </a:p>
        </p:txBody>
      </p:sp>
      <p:pic>
        <p:nvPicPr>
          <p:cNvPr id="10" name="Picture 2" descr="Picture 2">
            <a:extLst>
              <a:ext uri="{FF2B5EF4-FFF2-40B4-BE49-F238E27FC236}">
                <a16:creationId xmlns:a16="http://schemas.microsoft.com/office/drawing/2014/main" id="{D99FC350-AED7-9644-B1B7-82563028B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009" y="2077195"/>
            <a:ext cx="2178077" cy="3874072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pic>
        <p:nvPicPr>
          <p:cNvPr id="11" name="Picture 3" descr="Picture 3">
            <a:extLst>
              <a:ext uri="{FF2B5EF4-FFF2-40B4-BE49-F238E27FC236}">
                <a16:creationId xmlns:a16="http://schemas.microsoft.com/office/drawing/2014/main" id="{E63F9224-ECDC-4240-A964-88535CAD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3404" y="2077195"/>
            <a:ext cx="2178077" cy="3874072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2772229" y="3338286"/>
            <a:ext cx="4426857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772229" y="5152571"/>
            <a:ext cx="4426857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86688" y="2393705"/>
            <a:ext cx="2997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</a:rPr>
              <a:t>2 Mode to Scan</a:t>
            </a:r>
          </a:p>
          <a:p>
            <a:pPr algn="ctr"/>
            <a:r>
              <a:rPr lang="en-US" altLang="zh-CN" dirty="0">
                <a:solidFill>
                  <a:prstClr val="black"/>
                </a:solidFill>
              </a:rPr>
              <a:t>Scan customers’ QR code (Left)</a:t>
            </a:r>
          </a:p>
          <a:p>
            <a:pPr algn="ctr"/>
            <a:r>
              <a:rPr lang="en-US" altLang="zh-CN" dirty="0">
                <a:solidFill>
                  <a:prstClr val="black"/>
                </a:solidFill>
              </a:rPr>
              <a:t>Present store QR code (Right)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26901" y="4514279"/>
            <a:ext cx="1917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</a:rPr>
              <a:t>Tap this button to </a:t>
            </a:r>
          </a:p>
          <a:p>
            <a:pPr algn="ctr"/>
            <a:r>
              <a:rPr lang="en-US" altLang="zh-CN" b="1" dirty="0">
                <a:solidFill>
                  <a:prstClr val="black"/>
                </a:solidFill>
              </a:rPr>
              <a:t>Switch Scan Mode</a:t>
            </a:r>
            <a:endParaRPr lang="zh-CN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5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0C4F-C4BF-3648-BD86-9B63458E2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Password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CC6930E1-DD8D-A041-8EE1-F12DD8DDA9A1}"/>
              </a:ext>
            </a:extLst>
          </p:cNvPr>
          <p:cNvSpPr txBox="1"/>
          <p:nvPr/>
        </p:nvSpPr>
        <p:spPr>
          <a:xfrm>
            <a:off x="432275" y="2025091"/>
            <a:ext cx="2743727" cy="39837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hangingPunct="0"/>
            <a:r>
              <a:rPr lang="en-US" sz="2000" b="1" dirty="0">
                <a:ea typeface="Lato" charset="0"/>
                <a:cs typeface="Lato" charset="0"/>
              </a:rPr>
              <a:t>Reset your password: </a:t>
            </a:r>
          </a:p>
          <a:p>
            <a:pPr hangingPunct="0"/>
            <a:endParaRPr lang="en-US" dirty="0">
              <a:ea typeface="Lato" charset="0"/>
              <a:cs typeface="Lato" charset="0"/>
            </a:endParaRPr>
          </a:p>
          <a:p>
            <a:pPr hangingPunct="0"/>
            <a:r>
              <a:rPr lang="en-US" b="1" dirty="0">
                <a:solidFill>
                  <a:srgbClr val="00B0F0"/>
                </a:solidFill>
                <a:ea typeface="Lato" charset="0"/>
                <a:cs typeface="Lato" charset="0"/>
              </a:rPr>
              <a:t>Step 1</a:t>
            </a:r>
          </a:p>
          <a:p>
            <a:pPr hangingPunct="0"/>
            <a:r>
              <a:rPr lang="en-US" dirty="0">
                <a:ea typeface="Lato" charset="0"/>
                <a:cs typeface="Lato" charset="0"/>
              </a:rPr>
              <a:t>Tap </a:t>
            </a:r>
            <a:r>
              <a:rPr lang="en-US" b="1" dirty="0">
                <a:ea typeface="Lato" charset="0"/>
                <a:cs typeface="Lato" charset="0"/>
              </a:rPr>
              <a:t>Forget your password?</a:t>
            </a:r>
          </a:p>
          <a:p>
            <a:pPr hangingPunct="0"/>
            <a:endParaRPr lang="en-US" dirty="0">
              <a:ea typeface="Lato" charset="0"/>
              <a:cs typeface="Lato" charset="0"/>
            </a:endParaRPr>
          </a:p>
          <a:p>
            <a:pPr hangingPunct="0"/>
            <a:r>
              <a:rPr lang="en-US" b="1" dirty="0">
                <a:solidFill>
                  <a:srgbClr val="00B0F0"/>
                </a:solidFill>
                <a:ea typeface="Lato" charset="0"/>
                <a:cs typeface="Lato" charset="0"/>
              </a:rPr>
              <a:t>Step 2</a:t>
            </a:r>
          </a:p>
          <a:p>
            <a:pPr hangingPunct="0"/>
            <a:r>
              <a:rPr lang="en-US" dirty="0">
                <a:ea typeface="Lato" charset="0"/>
                <a:cs typeface="Lato" charset="0"/>
              </a:rPr>
              <a:t>Enter account </a:t>
            </a:r>
            <a:r>
              <a:rPr lang="en-US" b="1" dirty="0">
                <a:ea typeface="Lato" charset="0"/>
                <a:cs typeface="Lato" charset="0"/>
              </a:rPr>
              <a:t>email address</a:t>
            </a:r>
          </a:p>
          <a:p>
            <a:pPr hangingPunct="0"/>
            <a:endParaRPr lang="en-US" dirty="0">
              <a:ea typeface="Lato" charset="0"/>
              <a:cs typeface="Lato" charset="0"/>
            </a:endParaRPr>
          </a:p>
          <a:p>
            <a:pPr hangingPunct="0"/>
            <a:r>
              <a:rPr lang="en-US" b="1" dirty="0">
                <a:solidFill>
                  <a:srgbClr val="00B0F0"/>
                </a:solidFill>
                <a:ea typeface="Lato" charset="0"/>
                <a:cs typeface="Lato" charset="0"/>
              </a:rPr>
              <a:t>Step 3</a:t>
            </a:r>
          </a:p>
          <a:p>
            <a:pPr hangingPunct="0"/>
            <a:r>
              <a:rPr lang="en-US" dirty="0">
                <a:ea typeface="Lato" charset="0"/>
                <a:cs typeface="Lato" charset="0"/>
              </a:rPr>
              <a:t>A </a:t>
            </a:r>
            <a:r>
              <a:rPr lang="en-US" b="1" dirty="0">
                <a:ea typeface="Lato" charset="0"/>
                <a:cs typeface="Lato" charset="0"/>
              </a:rPr>
              <a:t>verification code </a:t>
            </a:r>
            <a:r>
              <a:rPr lang="en-US" dirty="0">
                <a:ea typeface="Lato" charset="0"/>
                <a:cs typeface="Lato" charset="0"/>
              </a:rPr>
              <a:t>will be sent via email. Enter the code and a new password, then tap </a:t>
            </a:r>
            <a:r>
              <a:rPr lang="en-US" b="1" dirty="0">
                <a:ea typeface="Lato" charset="0"/>
                <a:cs typeface="Lato" charset="0"/>
              </a:rPr>
              <a:t>Confirm </a:t>
            </a:r>
            <a:r>
              <a:rPr lang="en-US" dirty="0">
                <a:ea typeface="Lato" charset="0"/>
                <a:cs typeface="Lato" charset="0"/>
              </a:rPr>
              <a:t>to complete.</a:t>
            </a:r>
            <a:endParaRPr lang="en-US" dirty="0">
              <a:ea typeface="Lato" charset="0"/>
              <a:cs typeface="Lato" charset="0"/>
              <a:sym typeface="Helvetica"/>
            </a:endParaRPr>
          </a:p>
          <a:p>
            <a:pPr hangingPunct="0"/>
            <a:endParaRPr lang="en-US" dirty="0">
              <a:ea typeface="Lato" charset="0"/>
              <a:cs typeface="Lato" charset="0"/>
            </a:endParaRPr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1A1E01D2-F85E-F74F-97D3-FD387A1CB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6002" y="2043169"/>
            <a:ext cx="2147103" cy="3965701"/>
          </a:xfrm>
          <a:prstGeom prst="rect">
            <a:avLst/>
          </a:prstGeom>
          <a:ln w="25400" cap="rnd" cmpd="sng">
            <a:solidFill>
              <a:schemeClr val="accent1">
                <a:lumMod val="50000"/>
                <a:alpha val="25000"/>
              </a:schemeClr>
            </a:solidFill>
            <a:prstDash val="solid"/>
            <a:round/>
          </a:ln>
          <a:effectLst/>
        </p:spPr>
      </p:pic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ED84DBB5-AAA3-8341-9A19-AC6AB32FB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3105" y="2043169"/>
            <a:ext cx="2147103" cy="3965701"/>
          </a:xfrm>
          <a:prstGeom prst="rect">
            <a:avLst/>
          </a:prstGeom>
          <a:ln w="25400" cap="rnd" cmpd="sng">
            <a:solidFill>
              <a:schemeClr val="accent1">
                <a:lumMod val="50000"/>
                <a:alpha val="25000"/>
              </a:schemeClr>
            </a:solidFill>
            <a:prstDash val="solid"/>
            <a:round/>
          </a:ln>
          <a:effectLst/>
        </p:spPr>
      </p:pic>
      <p:pic>
        <p:nvPicPr>
          <p:cNvPr id="8" name="Picture 3" descr="Picture 3">
            <a:extLst>
              <a:ext uri="{FF2B5EF4-FFF2-40B4-BE49-F238E27FC236}">
                <a16:creationId xmlns:a16="http://schemas.microsoft.com/office/drawing/2014/main" id="{43CA09E9-04B8-1D48-BF98-85ED0902E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70208" y="2043169"/>
            <a:ext cx="2147103" cy="3965701"/>
          </a:xfrm>
          <a:prstGeom prst="rect">
            <a:avLst/>
          </a:prstGeom>
          <a:ln w="25400" cap="rnd" cmpd="sng">
            <a:solidFill>
              <a:schemeClr val="accent1">
                <a:lumMod val="50000"/>
                <a:alpha val="25000"/>
              </a:schemeClr>
            </a:solidFill>
            <a:prstDash val="solid"/>
            <a:rou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53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0BDB-CA5C-2F4C-B9F7-814CEBE5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</a:t>
            </a:r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15BE71A5-0B45-034D-A8BE-B79789E4F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9899" y="2400301"/>
            <a:ext cx="1987639" cy="3422090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sp>
        <p:nvSpPr>
          <p:cNvPr id="23" name="Rectangle 22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FA3FDF7E-8508-6941-9578-7E5D40E80BC9}"/>
              </a:ext>
            </a:extLst>
          </p:cNvPr>
          <p:cNvSpPr txBox="1"/>
          <p:nvPr/>
        </p:nvSpPr>
        <p:spPr>
          <a:xfrm>
            <a:off x="324341" y="2084829"/>
            <a:ext cx="2878903" cy="3737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hangingPunct="0"/>
            <a:r>
              <a:rPr lang="en-US" sz="1400" b="1" dirty="0">
                <a:ea typeface="Lato" charset="0"/>
                <a:cs typeface="Lato" charset="0"/>
              </a:rPr>
              <a:t>Settings</a:t>
            </a:r>
            <a:r>
              <a:rPr lang="en-US" sz="1400" dirty="0">
                <a:ea typeface="Lato" charset="0"/>
                <a:cs typeface="Lato" charset="0"/>
              </a:rPr>
              <a:t> on the ‘</a:t>
            </a:r>
            <a:r>
              <a:rPr lang="en-US" sz="1400" b="1" dirty="0">
                <a:ea typeface="Lato" charset="0"/>
                <a:cs typeface="Lato" charset="0"/>
              </a:rPr>
              <a:t>My’</a:t>
            </a:r>
            <a:r>
              <a:rPr lang="en-US" sz="1400" dirty="0">
                <a:ea typeface="Lato" charset="0"/>
                <a:cs typeface="Lato" charset="0"/>
              </a:rPr>
              <a:t> page: </a:t>
            </a:r>
          </a:p>
          <a:p>
            <a:pPr hangingPunct="0"/>
            <a:endParaRPr lang="en-US" sz="1400" dirty="0">
              <a:ea typeface="Lato" charset="0"/>
              <a:cs typeface="Lato" charset="0"/>
            </a:endParaRPr>
          </a:p>
          <a:p>
            <a:pPr hangingPunct="0"/>
            <a:r>
              <a:rPr lang="en-US" sz="1400" dirty="0">
                <a:ea typeface="Lato" charset="0"/>
                <a:cs typeface="Lato" charset="0"/>
              </a:rPr>
              <a:t>Customizable Settings include:</a:t>
            </a:r>
          </a:p>
          <a:p>
            <a:pPr hangingPunct="0"/>
            <a:endParaRPr lang="en-US" sz="1400" dirty="0">
              <a:ea typeface="Lato" charset="0"/>
              <a:cs typeface="Lato" charset="0"/>
              <a:sym typeface="Helvetica"/>
            </a:endParaRPr>
          </a:p>
          <a:p>
            <a:pPr marL="185738" indent="-185738" hangingPunct="0">
              <a:buClr>
                <a:srgbClr val="00B0F0"/>
              </a:buClr>
              <a:buFont typeface="Wingdings" pitchFamily="2" charset="2"/>
              <a:buChar char="p"/>
            </a:pPr>
            <a:r>
              <a:rPr lang="en-US" sz="1400" dirty="0">
                <a:ea typeface="Lato" charset="0"/>
                <a:cs typeface="Lato" charset="0"/>
                <a:sym typeface="Helvetica"/>
              </a:rPr>
              <a:t>Enabling/Disabling Sound Notifications</a:t>
            </a:r>
          </a:p>
          <a:p>
            <a:pPr marL="185738" indent="-185738" hangingPunct="0">
              <a:buClr>
                <a:srgbClr val="00B0F0"/>
              </a:buClr>
              <a:buFont typeface="Wingdings" pitchFamily="2" charset="2"/>
              <a:buChar char="p"/>
            </a:pPr>
            <a:endParaRPr lang="en-US" sz="1400" dirty="0">
              <a:ea typeface="Lato" charset="0"/>
              <a:cs typeface="Lato" charset="0"/>
              <a:sym typeface="Helvetica"/>
            </a:endParaRPr>
          </a:p>
          <a:p>
            <a:pPr marL="185738" indent="-185738" hangingPunct="0">
              <a:buClr>
                <a:srgbClr val="00B0F0"/>
              </a:buClr>
              <a:buFont typeface="Wingdings" pitchFamily="2" charset="2"/>
              <a:buChar char="p"/>
            </a:pPr>
            <a:r>
              <a:rPr lang="en-US" sz="1400" dirty="0">
                <a:ea typeface="Lato" charset="0"/>
                <a:cs typeface="Lato" charset="0"/>
                <a:sym typeface="Helvetica"/>
              </a:rPr>
              <a:t>Showing/Hiding the barcode</a:t>
            </a:r>
          </a:p>
          <a:p>
            <a:pPr marL="185738" indent="-185738" hangingPunct="0">
              <a:buClr>
                <a:srgbClr val="00B0F0"/>
              </a:buClr>
              <a:buFont typeface="Wingdings" pitchFamily="2" charset="2"/>
              <a:buChar char="p"/>
            </a:pPr>
            <a:endParaRPr lang="en-US" sz="1400" dirty="0">
              <a:ea typeface="Lato" charset="0"/>
              <a:cs typeface="Lato" charset="0"/>
              <a:sym typeface="Helvetica"/>
            </a:endParaRPr>
          </a:p>
          <a:p>
            <a:pPr marL="185738" indent="-185738" hangingPunct="0">
              <a:buClr>
                <a:srgbClr val="00B0F0"/>
              </a:buClr>
              <a:buFont typeface="Wingdings" pitchFamily="2" charset="2"/>
              <a:buChar char="p"/>
            </a:pPr>
            <a:r>
              <a:rPr lang="en-US" sz="1400" dirty="0">
                <a:ea typeface="Lato" charset="0"/>
                <a:cs typeface="Lato" charset="0"/>
                <a:sym typeface="Helvetica"/>
              </a:rPr>
              <a:t>Language selection</a:t>
            </a:r>
          </a:p>
          <a:p>
            <a:pPr marL="471488" lvl="1" indent="-200025" hangingPunct="0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1400" dirty="0">
                <a:ea typeface="Lato" charset="0"/>
                <a:cs typeface="Lato" charset="0"/>
                <a:sym typeface="Helvetica"/>
              </a:rPr>
              <a:t>Traditional Chinese</a:t>
            </a:r>
          </a:p>
          <a:p>
            <a:pPr marL="471488" lvl="1" indent="-200025" hangingPunct="0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1400" dirty="0">
                <a:ea typeface="Lato" charset="0"/>
                <a:cs typeface="Lato" charset="0"/>
                <a:sym typeface="Helvetica"/>
              </a:rPr>
              <a:t>Simplified Chinese</a:t>
            </a:r>
          </a:p>
          <a:p>
            <a:pPr marL="471488" lvl="1" indent="-200025" hangingPunct="0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1400" dirty="0">
                <a:ea typeface="Lato" charset="0"/>
                <a:cs typeface="Lato" charset="0"/>
                <a:sym typeface="Helvetica"/>
              </a:rPr>
              <a:t>English</a:t>
            </a:r>
          </a:p>
          <a:p>
            <a:pPr marL="471488" lvl="1" indent="-200025" hangingPunct="0">
              <a:buClr>
                <a:srgbClr val="00B0F0"/>
              </a:buClr>
              <a:buFont typeface="Wingdings" pitchFamily="2" charset="2"/>
              <a:buChar char="ü"/>
            </a:pPr>
            <a:r>
              <a:rPr lang="en-US" sz="1400" dirty="0">
                <a:ea typeface="Lato" charset="0"/>
                <a:cs typeface="Lato" charset="0"/>
                <a:sym typeface="Helvetica"/>
              </a:rPr>
              <a:t>Japanese</a:t>
            </a:r>
          </a:p>
          <a:p>
            <a:pPr marL="742950" lvl="1" indent="-285750" hangingPunct="0">
              <a:buClr>
                <a:srgbClr val="00B0F0"/>
              </a:buClr>
              <a:buFont typeface="Wingdings" pitchFamily="2" charset="2"/>
              <a:buChar char="p"/>
            </a:pPr>
            <a:endParaRPr lang="en-US" sz="1400" dirty="0">
              <a:ea typeface="Lato" charset="0"/>
              <a:cs typeface="Lato" charset="0"/>
              <a:sym typeface="Helvetica"/>
            </a:endParaRPr>
          </a:p>
          <a:p>
            <a:pPr marL="185738" indent="-185738" hangingPunct="0">
              <a:buClr>
                <a:srgbClr val="00B0F0"/>
              </a:buClr>
              <a:buFont typeface="Wingdings" pitchFamily="2" charset="2"/>
              <a:buChar char="p"/>
            </a:pPr>
            <a:r>
              <a:rPr lang="en-US" sz="1400" dirty="0">
                <a:ea typeface="Lato" charset="0"/>
                <a:cs typeface="Lato" charset="0"/>
                <a:sym typeface="Helvetica"/>
              </a:rPr>
              <a:t>Showing/Hiding real-time exchange rates with the local currency to RMB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244" y="2084830"/>
            <a:ext cx="2062350" cy="37375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594" y="2084830"/>
            <a:ext cx="2074305" cy="3737559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5815013" y="3181351"/>
            <a:ext cx="152488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左中括号 7"/>
          <p:cNvSpPr/>
          <p:nvPr/>
        </p:nvSpPr>
        <p:spPr>
          <a:xfrm>
            <a:off x="7339899" y="2776538"/>
            <a:ext cx="74995" cy="809625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03244" y="4368800"/>
            <a:ext cx="848056" cy="2413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841566" y="5486400"/>
            <a:ext cx="333684" cy="3619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4051300" y="4610100"/>
            <a:ext cx="790266" cy="876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05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escription: Description: Description: Description: Description: Desc"/>
          <p:cNvSpPr>
            <a:spLocks noChangeAspect="1" noChangeArrowheads="1"/>
          </p:cNvSpPr>
          <p:nvPr/>
        </p:nvSpPr>
        <p:spPr bwMode="auto">
          <a:xfrm>
            <a:off x="3403600" y="139196"/>
            <a:ext cx="9398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escription: Description: Description: Description: Description: Desc"/>
          <p:cNvSpPr>
            <a:spLocks noChangeAspect="1" noChangeArrowheads="1"/>
          </p:cNvSpPr>
          <p:nvPr/>
        </p:nvSpPr>
        <p:spPr bwMode="auto">
          <a:xfrm>
            <a:off x="0" y="0"/>
            <a:ext cx="9398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753810" y="3908772"/>
            <a:ext cx="6398379" cy="146304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ea typeface="Microsoft Yi Baiti" charset="0"/>
                <a:cs typeface="Microsoft Yi Baiti" charset="0"/>
              </a:rPr>
              <a:t>“Connecting the World with Mobile Payment One Country at a Time”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798548" y="2663515"/>
            <a:ext cx="6315075" cy="1463040"/>
          </a:xfrm>
          <a:prstGeom prst="rect">
            <a:avLst/>
          </a:prstGeom>
        </p:spPr>
        <p:txBody>
          <a:bodyPr anchor="ctr" anchorCtr="1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THANK YOU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E944F2-F190-4646-9371-466FA2C28D3B}"/>
              </a:ext>
            </a:extLst>
          </p:cNvPr>
          <p:cNvSpPr/>
          <p:nvPr/>
        </p:nvSpPr>
        <p:spPr>
          <a:xfrm>
            <a:off x="344557" y="583096"/>
            <a:ext cx="781878" cy="1431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832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QFHJ\Desktop\1531728793_编辑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84" y="1999991"/>
            <a:ext cx="21050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QFHJ\Desktop\1531728787(1)_编辑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4" y="1999992"/>
            <a:ext cx="21050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app – android </a:t>
            </a:r>
          </a:p>
        </p:txBody>
      </p:sp>
      <p:sp>
        <p:nvSpPr>
          <p:cNvPr id="4" name="Rectangle 3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09" y="2000270"/>
            <a:ext cx="2106929" cy="3745652"/>
          </a:xfrm>
          <a:prstGeom prst="rect">
            <a:avLst/>
          </a:prstGeom>
        </p:spPr>
      </p:pic>
      <p:sp>
        <p:nvSpPr>
          <p:cNvPr id="11" name="TextBox 24">
            <a:extLst>
              <a:ext uri="{FF2B5EF4-FFF2-40B4-BE49-F238E27FC236}">
                <a16:creationId xmlns:a16="http://schemas.microsoft.com/office/drawing/2014/main" id="{4D774988-0A15-6045-AAB2-D45BD826CA53}"/>
              </a:ext>
            </a:extLst>
          </p:cNvPr>
          <p:cNvSpPr txBox="1"/>
          <p:nvPr/>
        </p:nvSpPr>
        <p:spPr>
          <a:xfrm>
            <a:off x="318461" y="6278087"/>
            <a:ext cx="9439902" cy="225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algn="ctr" hangingPunct="0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Note: UB Pay App is used for illustrative purposes only. The process remains the same for all Merchant Apps and White Label Apps powered by </a:t>
            </a:r>
            <a:r>
              <a:rPr lang="en-US" sz="97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QFPay</a:t>
            </a:r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 International.</a:t>
            </a:r>
            <a:endParaRPr lang="en-US" sz="975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1788" y="2023236"/>
            <a:ext cx="17859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b="1" dirty="0">
                <a:solidFill>
                  <a:srgbClr val="00B0F0"/>
                </a:solidFill>
              </a:rPr>
              <a:t>Step 1 </a:t>
            </a:r>
          </a:p>
          <a:p>
            <a:pPr algn="just"/>
            <a:r>
              <a:rPr lang="en-US" altLang="zh-CN" sz="1500" dirty="0"/>
              <a:t>Tick the box of ‘I understand the risk, install anyway’.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20936" y="3481601"/>
            <a:ext cx="201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00B0F0"/>
                </a:solidFill>
              </a:rPr>
              <a:t>Step 2</a:t>
            </a:r>
            <a:r>
              <a:rPr lang="en-US" altLang="zh-CN" sz="1500" b="1" dirty="0">
                <a:solidFill>
                  <a:srgbClr val="00B0F0"/>
                </a:solidFill>
              </a:rPr>
              <a:t> </a:t>
            </a:r>
          </a:p>
          <a:p>
            <a:pPr algn="just"/>
            <a:r>
              <a:rPr lang="en-US" altLang="zh-CN" sz="1500" dirty="0"/>
              <a:t>Tap ‘INSTALL ANYWAY’ in the pop-up dialog.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10566" y="4997586"/>
            <a:ext cx="20142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00B0F0"/>
                </a:solidFill>
              </a:rPr>
              <a:t>Step 3 </a:t>
            </a:r>
          </a:p>
          <a:p>
            <a:pPr algn="r"/>
            <a:r>
              <a:rPr lang="en-US" altLang="zh-CN" sz="1500" dirty="0"/>
              <a:t>Installation Successful!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2871788" y="3086208"/>
            <a:ext cx="17859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871788" y="2023236"/>
            <a:ext cx="0" cy="14533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2609850" y="3476625"/>
            <a:ext cx="26193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810565" y="4347394"/>
            <a:ext cx="371167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4824790" y="3481601"/>
            <a:ext cx="10370" cy="86579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517429" y="4347392"/>
            <a:ext cx="0" cy="839075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3016250" y="5627560"/>
            <a:ext cx="5145723" cy="851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835160" y="4921424"/>
            <a:ext cx="0" cy="69762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8161973" y="3137274"/>
            <a:ext cx="0" cy="249879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08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app – merchant login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55818" y="6871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8913A8AC-9E2C-1640-BC5D-B4F0A1215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7546" y="1900164"/>
            <a:ext cx="2235318" cy="3975885"/>
          </a:xfrm>
          <a:prstGeom prst="rect">
            <a:avLst/>
          </a:prstGeom>
          <a:ln w="25400" cap="rnd" cmpd="sng">
            <a:solidFill>
              <a:schemeClr val="accent1">
                <a:lumMod val="50000"/>
                <a:alpha val="25000"/>
              </a:schemeClr>
            </a:solidFill>
            <a:prstDash val="solid"/>
            <a:rou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36185" y="3347561"/>
            <a:ext cx="311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Enter your account number HERE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43590" y="3951904"/>
            <a:ext cx="331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Enter your account password HERE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6375" y="4561166"/>
            <a:ext cx="116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Click Login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1836185" y="3716893"/>
            <a:ext cx="31145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50692" y="3347561"/>
            <a:ext cx="0" cy="6849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56420" y="3951904"/>
            <a:ext cx="0" cy="3695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1345037" y="4321430"/>
            <a:ext cx="440460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950692" y="4032528"/>
            <a:ext cx="79895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2850216" y="4936451"/>
            <a:ext cx="287799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659277" y="4561166"/>
            <a:ext cx="0" cy="3752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11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DA4F-8ABE-1141-832D-36E72316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 the app – merchant login</a:t>
            </a:r>
            <a:endParaRPr lang="en-US" dirty="0"/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D44A7E83-A2FB-4DC9-ACE4-3D66F04CA046}"/>
              </a:ext>
            </a:extLst>
          </p:cNvPr>
          <p:cNvSpPr txBox="1"/>
          <p:nvPr/>
        </p:nvSpPr>
        <p:spPr>
          <a:xfrm>
            <a:off x="681237" y="1897872"/>
            <a:ext cx="3359251" cy="4308872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200"/>
            </a:lvl1pPr>
          </a:lstStyle>
          <a:p>
            <a:r>
              <a:rPr lang="en-US" sz="1600" dirty="0"/>
              <a:t>For first time user, the app provide an auto pop-up instruction page which shows QR-Code scanning process.</a:t>
            </a:r>
          </a:p>
          <a:p>
            <a:endParaRPr lang="en-US" sz="1600" dirty="0"/>
          </a:p>
          <a:p>
            <a:r>
              <a:rPr lang="en-US" sz="1600" dirty="0"/>
              <a:t>WeChat QR code can be found by following the steps below:</a:t>
            </a:r>
          </a:p>
          <a:p>
            <a:endParaRPr lang="en-US" sz="1800" dirty="0"/>
          </a:p>
          <a:p>
            <a:pPr marL="363538" lvl="1" indent="-361950">
              <a:buClr>
                <a:srgbClr val="00B0F0"/>
              </a:buClr>
              <a:buSzPct val="150000"/>
              <a:buFont typeface="Wingdings" pitchFamily="2" charset="2"/>
              <a:buChar char="p"/>
            </a:pPr>
            <a:r>
              <a:rPr lang="en-US" sz="1600" dirty="0"/>
              <a:t>Open </a:t>
            </a:r>
            <a:r>
              <a:rPr lang="en-US" sz="1600" dirty="0" err="1"/>
              <a:t>WeChat</a:t>
            </a:r>
            <a:r>
              <a:rPr lang="en-US" sz="1600" dirty="0"/>
              <a:t> APP</a:t>
            </a:r>
          </a:p>
          <a:p>
            <a:pPr marL="363538" lvl="1" indent="-361950">
              <a:buClr>
                <a:srgbClr val="00B0F0"/>
              </a:buClr>
              <a:buSzPct val="150000"/>
              <a:buFont typeface="Wingdings" pitchFamily="2" charset="2"/>
              <a:buChar char="p"/>
            </a:pPr>
            <a:r>
              <a:rPr lang="en-US" sz="1600" dirty="0"/>
              <a:t>Go to “</a:t>
            </a:r>
            <a:r>
              <a:rPr lang="en-US" sz="1600" b="1" dirty="0"/>
              <a:t>Me</a:t>
            </a:r>
            <a:r>
              <a:rPr lang="en-US" sz="1600" dirty="0"/>
              <a:t>” on the right bottom of your WeChat once its open</a:t>
            </a:r>
          </a:p>
          <a:p>
            <a:pPr marL="363538" lvl="1" indent="-361950">
              <a:buClr>
                <a:srgbClr val="00B0F0"/>
              </a:buClr>
              <a:buSzPct val="150000"/>
              <a:buFont typeface="Wingdings" pitchFamily="2" charset="2"/>
              <a:buChar char="p"/>
            </a:pPr>
            <a:r>
              <a:rPr lang="en-US" sz="1600" dirty="0"/>
              <a:t>Press the “</a:t>
            </a:r>
            <a:r>
              <a:rPr lang="en-US" sz="1600" b="1" dirty="0"/>
              <a:t>Walle</a:t>
            </a:r>
            <a:r>
              <a:rPr lang="en-US" sz="1600" dirty="0"/>
              <a:t>t” below the customer</a:t>
            </a:r>
            <a:r>
              <a:rPr lang="en-US" altLang="zh-CN" sz="1600" dirty="0"/>
              <a:t>s’</a:t>
            </a:r>
            <a:r>
              <a:rPr lang="en-US" sz="1600" dirty="0"/>
              <a:t> detail (Name &amp; Display Picture)</a:t>
            </a:r>
          </a:p>
          <a:p>
            <a:pPr marL="363538" lvl="1" indent="-361950">
              <a:buClr>
                <a:srgbClr val="00B0F0"/>
              </a:buClr>
              <a:buSzPct val="150000"/>
              <a:buFont typeface="Wingdings" pitchFamily="2" charset="2"/>
              <a:buChar char="p"/>
            </a:pPr>
            <a:r>
              <a:rPr lang="en-US" sz="1600" dirty="0"/>
              <a:t>Press on “</a:t>
            </a:r>
            <a:r>
              <a:rPr lang="en-US" sz="1600" b="1" dirty="0"/>
              <a:t>Money</a:t>
            </a:r>
            <a:r>
              <a:rPr lang="en-US" sz="1600" dirty="0"/>
              <a:t>” and enter either the “</a:t>
            </a:r>
            <a:r>
              <a:rPr lang="en-US" sz="1600" b="1" dirty="0"/>
              <a:t>Pin code</a:t>
            </a:r>
            <a:r>
              <a:rPr lang="en-US" sz="1600" dirty="0"/>
              <a:t>” or press “</a:t>
            </a:r>
            <a:r>
              <a:rPr lang="en-US" sz="1600" b="1" dirty="0"/>
              <a:t>OK</a:t>
            </a:r>
            <a:r>
              <a:rPr lang="en-US" sz="1600" dirty="0"/>
              <a:t>” to view the QR Code.</a:t>
            </a:r>
          </a:p>
          <a:p>
            <a:pPr marL="363538" lvl="1" indent="-361950">
              <a:buClr>
                <a:srgbClr val="00B0F0"/>
              </a:buClr>
              <a:buSzPct val="150000"/>
              <a:buFont typeface="Wingdings" pitchFamily="2" charset="2"/>
              <a:buChar char="p"/>
            </a:pPr>
            <a:r>
              <a:rPr lang="en-US" sz="1600" dirty="0"/>
              <a:t>Scan this QR Code for payment</a:t>
            </a:r>
            <a:endParaRPr sz="1600" dirty="0"/>
          </a:p>
        </p:txBody>
      </p:sp>
      <p:pic>
        <p:nvPicPr>
          <p:cNvPr id="8" name="officeArt object" descr="officeArt object">
            <a:extLst>
              <a:ext uri="{FF2B5EF4-FFF2-40B4-BE49-F238E27FC236}">
                <a16:creationId xmlns:a16="http://schemas.microsoft.com/office/drawing/2014/main" id="{98166BBA-F4A9-4A54-8B61-9E2A8599C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1355" y="1908971"/>
            <a:ext cx="2412040" cy="4286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officeArt object" descr="officeArt object">
            <a:extLst>
              <a:ext uri="{FF2B5EF4-FFF2-40B4-BE49-F238E27FC236}">
                <a16:creationId xmlns:a16="http://schemas.microsoft.com/office/drawing/2014/main" id="{17ADFCB3-A507-4404-9696-B6A3C821C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9052" y="1908971"/>
            <a:ext cx="2412086" cy="428667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3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DA3C-3E68-D244-B1DD-C910E644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app – payment </a:t>
            </a:r>
          </a:p>
        </p:txBody>
      </p:sp>
      <p:pic>
        <p:nvPicPr>
          <p:cNvPr id="7" name="Picture 2" descr="Picture 2">
            <a:extLst>
              <a:ext uri="{FF2B5EF4-FFF2-40B4-BE49-F238E27FC236}">
                <a16:creationId xmlns:a16="http://schemas.microsoft.com/office/drawing/2014/main" id="{7E5843FA-E930-0045-88AE-A41B896A0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9414" y="1913834"/>
            <a:ext cx="2261724" cy="4022850"/>
          </a:xfrm>
          <a:prstGeom prst="rect">
            <a:avLst/>
          </a:prstGeom>
          <a:ln w="25400" cap="rnd" cmpd="sng">
            <a:solidFill>
              <a:schemeClr val="accent1">
                <a:lumMod val="50000"/>
                <a:alpha val="25000"/>
              </a:schemeClr>
            </a:solidFill>
            <a:prstDash val="solid"/>
            <a:round/>
          </a:ln>
          <a:effectLst/>
        </p:spPr>
      </p:pic>
      <p:pic>
        <p:nvPicPr>
          <p:cNvPr id="8" name="Picture 3" descr="Picture 3">
            <a:extLst>
              <a:ext uri="{FF2B5EF4-FFF2-40B4-BE49-F238E27FC236}">
                <a16:creationId xmlns:a16="http://schemas.microsoft.com/office/drawing/2014/main" id="{598AB57B-F9F9-FE44-A264-A9BDCAA79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193" y="1913834"/>
            <a:ext cx="2275416" cy="4022850"/>
          </a:xfrm>
          <a:prstGeom prst="rect">
            <a:avLst/>
          </a:prstGeom>
          <a:ln w="25400" cap="rnd" cmpd="sng">
            <a:solidFill>
              <a:schemeClr val="accent1">
                <a:lumMod val="50000"/>
                <a:alpha val="25000"/>
              </a:schemeClr>
            </a:solidFill>
            <a:prstDash val="solid"/>
            <a:round/>
          </a:ln>
          <a:effectLst/>
        </p:spPr>
      </p:pic>
      <p:sp>
        <p:nvSpPr>
          <p:cNvPr id="9" name="TextBox 24">
            <a:extLst>
              <a:ext uri="{FF2B5EF4-FFF2-40B4-BE49-F238E27FC236}">
                <a16:creationId xmlns:a16="http://schemas.microsoft.com/office/drawing/2014/main" id="{4D774988-0A15-6045-AAB2-D45BD826CA53}"/>
              </a:ext>
            </a:extLst>
          </p:cNvPr>
          <p:cNvSpPr txBox="1"/>
          <p:nvPr/>
        </p:nvSpPr>
        <p:spPr>
          <a:xfrm>
            <a:off x="195717" y="6237708"/>
            <a:ext cx="9593943" cy="225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hangingPunct="0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Note: The equivalent amount in RMB will automatically appear when payment amount is entered and the “Real-time exchange rates” feature is turned on in the Settings page.</a:t>
            </a:r>
            <a:endParaRPr lang="en-US" sz="975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  <a:sym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72745" y="2300734"/>
            <a:ext cx="312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login, you’ll see the home-page as showed on the left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32402" y="3463594"/>
            <a:ext cx="312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Simply enter amount here, the ‘</a:t>
            </a:r>
            <a:r>
              <a:rPr lang="en-US" altLang="zh-CN" b="1" dirty="0" err="1"/>
              <a:t>WeChat</a:t>
            </a:r>
            <a:r>
              <a:rPr lang="en-US" altLang="zh-CN" b="1" dirty="0"/>
              <a:t> Pay</a:t>
            </a:r>
            <a:r>
              <a:rPr lang="en-US" altLang="zh-CN" dirty="0"/>
              <a:t>’ button turn green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4917" y="4764733"/>
            <a:ext cx="312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Click ‘</a:t>
            </a:r>
            <a:r>
              <a:rPr lang="en-US" altLang="zh-CN" b="1" dirty="0" err="1"/>
              <a:t>WeChat</a:t>
            </a:r>
            <a:r>
              <a:rPr lang="en-US" altLang="zh-CN" b="1" dirty="0"/>
              <a:t> Pay</a:t>
            </a:r>
            <a:r>
              <a:rPr lang="en-US" altLang="zh-CN" dirty="0"/>
              <a:t>’ to take the payment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3272745" y="2315610"/>
            <a:ext cx="0" cy="9961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699657" y="3311741"/>
            <a:ext cx="57308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72745" y="2947065"/>
            <a:ext cx="29683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545491" y="2447564"/>
            <a:ext cx="0" cy="16623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432402" y="4126821"/>
            <a:ext cx="312057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6545491" y="2447564"/>
            <a:ext cx="163308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545490" y="4767245"/>
            <a:ext cx="0" cy="64633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3432401" y="5413576"/>
            <a:ext cx="392963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24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25D38-88BF-4041-9079-5464CBF0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app – payment </a:t>
            </a:r>
          </a:p>
        </p:txBody>
      </p:sp>
      <p:pic>
        <p:nvPicPr>
          <p:cNvPr id="10" name="Picture 2" descr="Picture 2">
            <a:extLst>
              <a:ext uri="{FF2B5EF4-FFF2-40B4-BE49-F238E27FC236}">
                <a16:creationId xmlns:a16="http://schemas.microsoft.com/office/drawing/2014/main" id="{D99FC350-AED7-9644-B1B7-82563028B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009" y="2077195"/>
            <a:ext cx="2178077" cy="3874072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pic>
        <p:nvPicPr>
          <p:cNvPr id="11" name="Picture 3" descr="Picture 3">
            <a:extLst>
              <a:ext uri="{FF2B5EF4-FFF2-40B4-BE49-F238E27FC236}">
                <a16:creationId xmlns:a16="http://schemas.microsoft.com/office/drawing/2014/main" id="{E63F9224-ECDC-4240-A964-88535CAD4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3404" y="2077195"/>
            <a:ext cx="2178077" cy="3874072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2772229" y="3338286"/>
            <a:ext cx="4426857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772229" y="5152571"/>
            <a:ext cx="4426857" cy="0"/>
          </a:xfrm>
          <a:prstGeom prst="straightConnector1">
            <a:avLst/>
          </a:prstGeom>
          <a:ln w="28575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86688" y="2393705"/>
            <a:ext cx="2997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2 Mode to Scan</a:t>
            </a:r>
          </a:p>
          <a:p>
            <a:pPr algn="ctr"/>
            <a:r>
              <a:rPr lang="en-US" altLang="zh-CN" dirty="0"/>
              <a:t>Scan customers’ QR code (Left)</a:t>
            </a:r>
          </a:p>
          <a:p>
            <a:pPr algn="ctr"/>
            <a:r>
              <a:rPr lang="en-US" altLang="zh-CN" dirty="0"/>
              <a:t>Present store QR code (Right)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26901" y="4514279"/>
            <a:ext cx="1917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Tap this button to </a:t>
            </a:r>
          </a:p>
          <a:p>
            <a:pPr algn="ctr"/>
            <a:r>
              <a:rPr lang="en-US" altLang="zh-CN" b="1" dirty="0"/>
              <a:t>Switch Scan Mode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6973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B99D-EFCF-454D-AFD6-44C16DBE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app – Cashier management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A4A2B33-1C7C-2D44-BEB6-F41A21C1A29B}"/>
              </a:ext>
            </a:extLst>
          </p:cNvPr>
          <p:cNvSpPr txBox="1"/>
          <p:nvPr/>
        </p:nvSpPr>
        <p:spPr>
          <a:xfrm>
            <a:off x="321311" y="2168537"/>
            <a:ext cx="3106058" cy="36760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hangingPunct="0"/>
            <a:r>
              <a:rPr lang="en-US" sz="2000" b="1" dirty="0">
                <a:ea typeface="Lato" charset="0"/>
                <a:cs typeface="Lato" charset="0"/>
                <a:sym typeface="Helvetica"/>
              </a:rPr>
              <a:t>Create Cashier Account:</a:t>
            </a:r>
          </a:p>
          <a:p>
            <a:pPr hangingPunct="0"/>
            <a:endParaRPr lang="en-US" dirty="0">
              <a:ea typeface="Lato" charset="0"/>
              <a:cs typeface="Lato" charset="0"/>
              <a:sym typeface="Helvetica"/>
            </a:endParaRPr>
          </a:p>
          <a:p>
            <a:pPr marL="285750" indent="-285750" hangingPunct="0">
              <a:buClr>
                <a:srgbClr val="00B0F0"/>
              </a:buClr>
              <a:buFont typeface="Wingdings" pitchFamily="2" charset="2"/>
              <a:buChar char="p"/>
            </a:pPr>
            <a:r>
              <a:rPr lang="en-US" dirty="0">
                <a:ea typeface="Lato" charset="0"/>
                <a:cs typeface="Lato" charset="0"/>
                <a:sym typeface="Helvetica"/>
              </a:rPr>
              <a:t>Tap </a:t>
            </a:r>
            <a:r>
              <a:rPr lang="en-US" b="1" dirty="0">
                <a:ea typeface="Lato" charset="0"/>
                <a:cs typeface="Lato" charset="0"/>
                <a:sym typeface="Helvetica"/>
              </a:rPr>
              <a:t>My</a:t>
            </a:r>
            <a:r>
              <a:rPr lang="en-US" dirty="0">
                <a:ea typeface="Lato" charset="0"/>
                <a:cs typeface="Lato" charset="0"/>
                <a:sym typeface="Helvetica"/>
              </a:rPr>
              <a:t> in the bottom right of the App</a:t>
            </a:r>
          </a:p>
          <a:p>
            <a:pPr marL="285750" indent="-285750" hangingPunct="0">
              <a:buClr>
                <a:srgbClr val="00B0F0"/>
              </a:buClr>
              <a:buFont typeface="Wingdings" pitchFamily="2" charset="2"/>
              <a:buChar char="p"/>
            </a:pPr>
            <a:endParaRPr lang="en-US" dirty="0">
              <a:ea typeface="Lato" charset="0"/>
              <a:cs typeface="Lato" charset="0"/>
              <a:sym typeface="Helvetica"/>
            </a:endParaRPr>
          </a:p>
          <a:p>
            <a:pPr marL="285750" indent="-285750" hangingPunct="0">
              <a:buClr>
                <a:srgbClr val="00B0F0"/>
              </a:buClr>
              <a:buFont typeface="Wingdings" pitchFamily="2" charset="2"/>
              <a:buChar char="p"/>
            </a:pPr>
            <a:r>
              <a:rPr lang="en-US" dirty="0">
                <a:ea typeface="Lato" charset="0"/>
                <a:cs typeface="Lato" charset="0"/>
                <a:sym typeface="Helvetica"/>
              </a:rPr>
              <a:t>Select </a:t>
            </a:r>
            <a:r>
              <a:rPr lang="en-US" b="1" dirty="0">
                <a:ea typeface="Lato" charset="0"/>
                <a:cs typeface="Lato" charset="0"/>
                <a:sym typeface="Helvetica"/>
              </a:rPr>
              <a:t>Cashier Management</a:t>
            </a:r>
          </a:p>
          <a:p>
            <a:pPr marL="285750" indent="-285750" hangingPunct="0">
              <a:buClr>
                <a:srgbClr val="00B0F0"/>
              </a:buClr>
              <a:buFont typeface="Wingdings" pitchFamily="2" charset="2"/>
              <a:buChar char="p"/>
            </a:pPr>
            <a:endParaRPr lang="en-US" b="1" dirty="0">
              <a:ea typeface="Lato" charset="0"/>
              <a:cs typeface="Lato" charset="0"/>
              <a:sym typeface="Helvetica"/>
            </a:endParaRPr>
          </a:p>
          <a:p>
            <a:pPr marL="285750" indent="-285750" hangingPunct="0">
              <a:buClr>
                <a:srgbClr val="00B0F0"/>
              </a:buClr>
              <a:buFont typeface="Wingdings" pitchFamily="2" charset="2"/>
              <a:buChar char="p"/>
            </a:pPr>
            <a:r>
              <a:rPr lang="en-US" dirty="0">
                <a:ea typeface="Lato" charset="0"/>
                <a:cs typeface="Lato" charset="0"/>
                <a:sym typeface="Helvetica"/>
              </a:rPr>
              <a:t>Tap </a:t>
            </a:r>
            <a:r>
              <a:rPr lang="en-US" b="1" dirty="0">
                <a:ea typeface="Lato" charset="0"/>
                <a:cs typeface="Lato" charset="0"/>
                <a:sym typeface="Helvetica"/>
              </a:rPr>
              <a:t>Add Cashier</a:t>
            </a:r>
          </a:p>
          <a:p>
            <a:pPr marL="285750" indent="-285750" hangingPunct="0">
              <a:buClr>
                <a:srgbClr val="00B0F0"/>
              </a:buClr>
              <a:buFont typeface="Wingdings" pitchFamily="2" charset="2"/>
              <a:buChar char="p"/>
            </a:pPr>
            <a:endParaRPr lang="en-US" b="1" dirty="0">
              <a:ea typeface="Lato" charset="0"/>
              <a:cs typeface="Lato" charset="0"/>
              <a:sym typeface="Helvetica"/>
            </a:endParaRPr>
          </a:p>
          <a:p>
            <a:pPr marL="285750" indent="-285750" hangingPunct="0">
              <a:buClr>
                <a:srgbClr val="00B0F0"/>
              </a:buClr>
              <a:buFont typeface="Wingdings" pitchFamily="2" charset="2"/>
              <a:buChar char="p"/>
            </a:pPr>
            <a:r>
              <a:rPr lang="en-US" dirty="0">
                <a:ea typeface="Lato" charset="0"/>
                <a:cs typeface="Lato" charset="0"/>
                <a:sym typeface="Helvetica"/>
              </a:rPr>
              <a:t>Input Cashier Name, Phone Number and Password</a:t>
            </a:r>
          </a:p>
          <a:p>
            <a:pPr marL="285750" indent="-285750" hangingPunct="0">
              <a:buClr>
                <a:srgbClr val="00B0F0"/>
              </a:buClr>
              <a:buFont typeface="Wingdings" pitchFamily="2" charset="2"/>
              <a:buChar char="p"/>
            </a:pPr>
            <a:endParaRPr lang="en-US" dirty="0">
              <a:ea typeface="Lato" charset="0"/>
              <a:cs typeface="Lato" charset="0"/>
              <a:sym typeface="Helvetica"/>
            </a:endParaRPr>
          </a:p>
          <a:p>
            <a:pPr marL="285750" indent="-285750" hangingPunct="0">
              <a:buClr>
                <a:srgbClr val="00B0F0"/>
              </a:buClr>
              <a:buFont typeface="Wingdings" pitchFamily="2" charset="2"/>
              <a:buChar char="p"/>
            </a:pPr>
            <a:r>
              <a:rPr lang="en-US" dirty="0">
                <a:ea typeface="Lato" charset="0"/>
                <a:cs typeface="Lato" charset="0"/>
                <a:sym typeface="Helvetica"/>
              </a:rPr>
              <a:t>Tap </a:t>
            </a:r>
            <a:r>
              <a:rPr lang="en-US" b="1" dirty="0">
                <a:ea typeface="Lato" charset="0"/>
                <a:cs typeface="Lato" charset="0"/>
                <a:sym typeface="Helvetica"/>
              </a:rPr>
              <a:t>Save</a:t>
            </a:r>
            <a:r>
              <a:rPr lang="en-US" dirty="0">
                <a:ea typeface="Lato" charset="0"/>
                <a:cs typeface="Lato" charset="0"/>
                <a:sym typeface="Helvetica"/>
              </a:rPr>
              <a:t> to confirm</a:t>
            </a:r>
          </a:p>
        </p:txBody>
      </p:sp>
      <p:pic>
        <p:nvPicPr>
          <p:cNvPr id="10" name="Picture 4" descr="Picture 4">
            <a:extLst>
              <a:ext uri="{FF2B5EF4-FFF2-40B4-BE49-F238E27FC236}">
                <a16:creationId xmlns:a16="http://schemas.microsoft.com/office/drawing/2014/main" id="{6AA6AE8A-029C-A645-A2BA-26CC5757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2186" y="2168537"/>
            <a:ext cx="1993752" cy="3546219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pic>
        <p:nvPicPr>
          <p:cNvPr id="12" name="Picture 3" descr="Picture 3">
            <a:extLst>
              <a:ext uri="{FF2B5EF4-FFF2-40B4-BE49-F238E27FC236}">
                <a16:creationId xmlns:a16="http://schemas.microsoft.com/office/drawing/2014/main" id="{6581B8B1-A84F-174F-B035-65A5ECBAF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35031" y="2166896"/>
            <a:ext cx="1993973" cy="3546615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E6F5A946-EB3A-C649-BECB-4360ABED7E0F}"/>
              </a:ext>
            </a:extLst>
          </p:cNvPr>
          <p:cNvSpPr txBox="1"/>
          <p:nvPr/>
        </p:nvSpPr>
        <p:spPr>
          <a:xfrm>
            <a:off x="3427369" y="6110289"/>
            <a:ext cx="4477327" cy="2250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hangingPunct="0"/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ea typeface="Lato" charset="0"/>
                <a:cs typeface="Lato" charset="0"/>
              </a:rPr>
              <a:t>Note: Shop </a:t>
            </a:r>
            <a:r>
              <a:rPr lang="en-US" altLang="zh-CN" sz="975" dirty="0">
                <a:solidFill>
                  <a:schemeClr val="tx1">
                    <a:lumMod val="50000"/>
                    <a:lumOff val="50000"/>
                  </a:schemeClr>
                </a:solidFill>
                <a:ea typeface="Lato" charset="0"/>
                <a:cs typeface="Lato" charset="0"/>
              </a:rPr>
              <a:t>account and c</a:t>
            </a:r>
            <a:r>
              <a:rPr lang="en-US" sz="975" dirty="0">
                <a:solidFill>
                  <a:schemeClr val="tx1">
                    <a:lumMod val="50000"/>
                    <a:lumOff val="50000"/>
                  </a:schemeClr>
                </a:solidFill>
                <a:ea typeface="Lato" charset="0"/>
                <a:cs typeface="Lato" charset="0"/>
              </a:rPr>
              <a:t>ashier No.  are automatically generated by system</a:t>
            </a:r>
            <a:endParaRPr lang="en-US" sz="975" dirty="0">
              <a:solidFill>
                <a:schemeClr val="tx1">
                  <a:lumMod val="50000"/>
                  <a:lumOff val="50000"/>
                </a:schemeClr>
              </a:solidFill>
              <a:ea typeface="Lato" charset="0"/>
              <a:cs typeface="Lato" charset="0"/>
              <a:sym typeface="Helvetica"/>
            </a:endParaRPr>
          </a:p>
        </p:txBody>
      </p:sp>
      <p:cxnSp>
        <p:nvCxnSpPr>
          <p:cNvPr id="25" name="直线连接符 41">
            <a:extLst>
              <a:ext uri="{FF2B5EF4-FFF2-40B4-BE49-F238E27FC236}">
                <a16:creationId xmlns:a16="http://schemas.microsoft.com/office/drawing/2014/main" id="{A74DFEA9-0E73-854E-914A-6005144A24C0}"/>
              </a:ext>
            </a:extLst>
          </p:cNvPr>
          <p:cNvCxnSpPr/>
          <p:nvPr/>
        </p:nvCxnSpPr>
        <p:spPr>
          <a:xfrm>
            <a:off x="6514727" y="5575005"/>
            <a:ext cx="3217500" cy="132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279" y="2168537"/>
            <a:ext cx="1993751" cy="35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3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2622-6679-4944-B0D4-AD2D1FA7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app – Cashier management</a:t>
            </a:r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776E709E-8EDD-CD4C-9C12-A188B01E9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9234" y="2084832"/>
            <a:ext cx="2214353" cy="3938597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A88D3A63-9D77-474C-A7A8-3808FC53E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3588" y="2033314"/>
            <a:ext cx="2243319" cy="3990115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97C02FE6-44D8-1840-9918-B5904A79A585}"/>
              </a:ext>
            </a:extLst>
          </p:cNvPr>
          <p:cNvSpPr txBox="1"/>
          <p:nvPr/>
        </p:nvSpPr>
        <p:spPr>
          <a:xfrm>
            <a:off x="797352" y="2144203"/>
            <a:ext cx="3653589" cy="40145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hangingPunct="0"/>
            <a:r>
              <a:rPr lang="en-US" sz="2000" b="1" dirty="0">
                <a:ea typeface="Lato" charset="0"/>
                <a:cs typeface="Lato" charset="0"/>
                <a:sym typeface="Helvetica"/>
              </a:rPr>
              <a:t>Cashier Management:</a:t>
            </a:r>
          </a:p>
          <a:p>
            <a:pPr hangingPunct="0"/>
            <a:endParaRPr lang="en-US" dirty="0">
              <a:ea typeface="Lato" charset="0"/>
              <a:cs typeface="Lato" charset="0"/>
              <a:sym typeface="Helvetica"/>
            </a:endParaRPr>
          </a:p>
          <a:p>
            <a:pPr marL="261938" indent="-261938" hangingPunct="0">
              <a:buClr>
                <a:srgbClr val="00B0F0"/>
              </a:buClr>
              <a:buSzPct val="100000"/>
              <a:buFont typeface="Wingdings" pitchFamily="2" charset="2"/>
              <a:buChar char="p"/>
            </a:pPr>
            <a:r>
              <a:rPr lang="en-US" dirty="0">
                <a:ea typeface="Lato" charset="0"/>
                <a:cs typeface="Lato" charset="0"/>
                <a:sym typeface="Helvetica"/>
              </a:rPr>
              <a:t>Tap on </a:t>
            </a:r>
            <a:r>
              <a:rPr lang="en-US" b="1" dirty="0">
                <a:ea typeface="Lato" charset="0"/>
                <a:cs typeface="Lato" charset="0"/>
                <a:sym typeface="Helvetica"/>
              </a:rPr>
              <a:t>Cashier Account Name </a:t>
            </a:r>
            <a:r>
              <a:rPr lang="en-US" dirty="0">
                <a:ea typeface="Lato" charset="0"/>
                <a:cs typeface="Lato" charset="0"/>
                <a:sym typeface="Helvetica"/>
              </a:rPr>
              <a:t>for more cashier’s detail. Cashier information can be edited by clicking the pencil button</a:t>
            </a:r>
          </a:p>
          <a:p>
            <a:pPr marL="342900" indent="-342900" hangingPunct="0">
              <a:buClr>
                <a:srgbClr val="00B0F0"/>
              </a:buClr>
              <a:buSzPct val="100000"/>
              <a:buFont typeface="Wingdings" pitchFamily="2" charset="2"/>
              <a:buChar char="p"/>
            </a:pPr>
            <a:endParaRPr lang="en-US" dirty="0">
              <a:ea typeface="Lato" charset="0"/>
              <a:cs typeface="Lato" charset="0"/>
              <a:sym typeface="Helvetica"/>
            </a:endParaRPr>
          </a:p>
          <a:p>
            <a:pPr marL="342900" indent="-342900" hangingPunct="0">
              <a:buClr>
                <a:srgbClr val="00B0F0"/>
              </a:buClr>
              <a:buSzPct val="100000"/>
              <a:buFont typeface="Wingdings" pitchFamily="2" charset="2"/>
              <a:buChar char="p"/>
            </a:pPr>
            <a:r>
              <a:rPr lang="en-US" dirty="0">
                <a:ea typeface="Lato" charset="0"/>
                <a:cs typeface="Lato" charset="0"/>
                <a:sym typeface="Helvetica"/>
              </a:rPr>
              <a:t>Tap ‘</a:t>
            </a:r>
            <a:r>
              <a:rPr lang="en-US" sz="2000" b="1" dirty="0">
                <a:ea typeface="Lato" charset="0"/>
                <a:cs typeface="Lato" charset="0"/>
                <a:sym typeface="Helvetica"/>
              </a:rPr>
              <a:t>+</a:t>
            </a:r>
            <a:r>
              <a:rPr lang="en-US" dirty="0">
                <a:ea typeface="Lato" charset="0"/>
                <a:cs typeface="Lato" charset="0"/>
                <a:sym typeface="Helvetica"/>
              </a:rPr>
              <a:t>’ to </a:t>
            </a:r>
            <a:r>
              <a:rPr lang="en-US" b="1" dirty="0">
                <a:ea typeface="Lato" charset="0"/>
                <a:cs typeface="Lato" charset="0"/>
                <a:sym typeface="Helvetica"/>
              </a:rPr>
              <a:t>Add new Cashier</a:t>
            </a:r>
          </a:p>
          <a:p>
            <a:pPr marL="342900" indent="-342900" hangingPunct="0">
              <a:buClr>
                <a:srgbClr val="00B0F0"/>
              </a:buClr>
              <a:buSzPct val="100000"/>
              <a:buFont typeface="Wingdings" pitchFamily="2" charset="2"/>
              <a:buChar char="p"/>
            </a:pPr>
            <a:endParaRPr lang="en-US" b="1" dirty="0">
              <a:ea typeface="Lato" charset="0"/>
              <a:cs typeface="Lato" charset="0"/>
              <a:sym typeface="Helvetica"/>
            </a:endParaRPr>
          </a:p>
          <a:p>
            <a:pPr marL="342900" indent="-342900" hangingPunct="0">
              <a:buClr>
                <a:srgbClr val="00B0F0"/>
              </a:buClr>
              <a:buSzPct val="100000"/>
              <a:buFont typeface="Wingdings" pitchFamily="2" charset="2"/>
              <a:buChar char="p"/>
            </a:pPr>
            <a:r>
              <a:rPr lang="en-US" b="1" dirty="0">
                <a:ea typeface="Lato" charset="0"/>
                <a:cs typeface="Lato" charset="0"/>
                <a:sym typeface="Helvetica"/>
              </a:rPr>
              <a:t>Deactivate/Activate a Cashier </a:t>
            </a:r>
            <a:r>
              <a:rPr lang="en-US" dirty="0">
                <a:ea typeface="Lato" charset="0"/>
                <a:cs typeface="Lato" charset="0"/>
                <a:sym typeface="Helvetica"/>
              </a:rPr>
              <a:t>account by toggling the button next to their name</a:t>
            </a:r>
          </a:p>
          <a:p>
            <a:pPr marL="342900" indent="-342900" hangingPunct="0">
              <a:buAutoNum type="arabicPeriod"/>
            </a:pPr>
            <a:endParaRPr lang="en-US" dirty="0">
              <a:ea typeface="Lato" charset="0"/>
              <a:cs typeface="Lato" charset="0"/>
              <a:sym typeface="Helvetica"/>
            </a:endParaRPr>
          </a:p>
          <a:p>
            <a:pPr hangingPunct="0"/>
            <a:endParaRPr lang="en-US" dirty="0">
              <a:ea typeface="Lato" charset="0"/>
              <a:cs typeface="Lato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8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4BE77-91A0-CD49-AFB4-6B629EB4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app – Transaction review</a:t>
            </a:r>
          </a:p>
        </p:txBody>
      </p:sp>
      <p:pic>
        <p:nvPicPr>
          <p:cNvPr id="4" name="Picture 2" descr="Picture 2">
            <a:extLst>
              <a:ext uri="{FF2B5EF4-FFF2-40B4-BE49-F238E27FC236}">
                <a16:creationId xmlns:a16="http://schemas.microsoft.com/office/drawing/2014/main" id="{8B949F41-901C-234C-881C-8E2500B0B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982" y="1986885"/>
            <a:ext cx="1872030" cy="3329712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Picture 3">
            <a:extLst>
              <a:ext uri="{FF2B5EF4-FFF2-40B4-BE49-F238E27FC236}">
                <a16:creationId xmlns:a16="http://schemas.microsoft.com/office/drawing/2014/main" id="{8D7A2FF9-C118-0941-8FAA-BBDC41541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7168" y="1977617"/>
            <a:ext cx="2303124" cy="4096494"/>
          </a:xfrm>
          <a:prstGeom prst="rect">
            <a:avLst/>
          </a:prstGeom>
          <a:ln w="25400" cap="rnd" cmpd="sng">
            <a:noFill/>
            <a:prstDash val="solid"/>
            <a:round/>
          </a:ln>
          <a:effectLst/>
        </p:spPr>
      </p:pic>
      <p:sp>
        <p:nvSpPr>
          <p:cNvPr id="6" name="右中括号 5"/>
          <p:cNvSpPr/>
          <p:nvPr/>
        </p:nvSpPr>
        <p:spPr>
          <a:xfrm>
            <a:off x="5680292" y="2467428"/>
            <a:ext cx="181184" cy="2498641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6" idx="2"/>
            <a:endCxn id="12" idx="1"/>
          </p:cNvCxnSpPr>
          <p:nvPr/>
        </p:nvCxnSpPr>
        <p:spPr>
          <a:xfrm>
            <a:off x="5861476" y="3716749"/>
            <a:ext cx="275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137374" y="1986885"/>
            <a:ext cx="0" cy="34596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37374" y="2008589"/>
            <a:ext cx="30543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Individual Transaction </a:t>
            </a:r>
          </a:p>
          <a:p>
            <a:r>
              <a:rPr lang="en-US" altLang="zh-CN" dirty="0"/>
              <a:t>Tap for more details like:</a:t>
            </a:r>
          </a:p>
          <a:p>
            <a:endParaRPr lang="en-US" altLang="zh-CN" dirty="0"/>
          </a:p>
          <a:p>
            <a:pPr marL="261938" indent="-261938">
              <a:buClr>
                <a:srgbClr val="00B0F0"/>
              </a:buClr>
              <a:buFont typeface="Wingdings" pitchFamily="2" charset="2"/>
              <a:buChar char="p"/>
              <a:tabLst>
                <a:tab pos="174625" algn="l"/>
              </a:tabLst>
            </a:pPr>
            <a:r>
              <a:rPr lang="en-US" altLang="zh-CN" dirty="0" err="1"/>
              <a:t>Transction</a:t>
            </a:r>
            <a:r>
              <a:rPr lang="en-US" altLang="zh-CN" dirty="0"/>
              <a:t> Amount</a:t>
            </a:r>
          </a:p>
          <a:p>
            <a:pPr marL="261938" indent="-261938">
              <a:buClr>
                <a:srgbClr val="00B0F0"/>
              </a:buClr>
              <a:tabLst>
                <a:tab pos="174625" algn="l"/>
              </a:tabLst>
            </a:pPr>
            <a:endParaRPr lang="en-US" altLang="zh-CN" dirty="0"/>
          </a:p>
          <a:p>
            <a:pPr marL="261938" indent="-261938">
              <a:buClr>
                <a:srgbClr val="00B0F0"/>
              </a:buClr>
              <a:buFont typeface="Wingdings" pitchFamily="2" charset="2"/>
              <a:buChar char="p"/>
              <a:tabLst>
                <a:tab pos="174625" algn="l"/>
              </a:tabLst>
            </a:pPr>
            <a:r>
              <a:rPr lang="en-US" altLang="zh-CN" dirty="0"/>
              <a:t>Status</a:t>
            </a:r>
          </a:p>
          <a:p>
            <a:pPr marL="261938" indent="-261938">
              <a:buClr>
                <a:srgbClr val="00B0F0"/>
              </a:buClr>
              <a:buFont typeface="Wingdings" pitchFamily="2" charset="2"/>
              <a:buChar char="p"/>
              <a:tabLst>
                <a:tab pos="174625" algn="l"/>
              </a:tabLst>
            </a:pPr>
            <a:endParaRPr lang="en-US" altLang="zh-CN" dirty="0"/>
          </a:p>
          <a:p>
            <a:pPr marL="261938" indent="-261938">
              <a:buClr>
                <a:srgbClr val="00B0F0"/>
              </a:buClr>
              <a:buFont typeface="Wingdings" pitchFamily="2" charset="2"/>
              <a:buChar char="p"/>
              <a:tabLst>
                <a:tab pos="174625" algn="l"/>
              </a:tabLst>
            </a:pPr>
            <a:r>
              <a:rPr lang="en-US" altLang="zh-CN" dirty="0"/>
              <a:t>Time</a:t>
            </a:r>
          </a:p>
          <a:p>
            <a:pPr marL="261938" indent="-261938">
              <a:buClr>
                <a:srgbClr val="00B0F0"/>
              </a:buClr>
              <a:buFont typeface="Wingdings" pitchFamily="2" charset="2"/>
              <a:buChar char="p"/>
              <a:tabLst>
                <a:tab pos="174625" algn="l"/>
              </a:tabLst>
            </a:pPr>
            <a:endParaRPr lang="en-US" altLang="zh-CN" dirty="0"/>
          </a:p>
          <a:p>
            <a:pPr marL="261938" indent="-261938">
              <a:buClr>
                <a:srgbClr val="00B0F0"/>
              </a:buClr>
              <a:buFont typeface="Wingdings" pitchFamily="2" charset="2"/>
              <a:buChar char="p"/>
              <a:tabLst>
                <a:tab pos="174625" algn="l"/>
              </a:tabLst>
            </a:pPr>
            <a:r>
              <a:rPr lang="en-US" altLang="zh-CN" dirty="0"/>
              <a:t>Transaction ID</a:t>
            </a:r>
          </a:p>
          <a:p>
            <a:pPr marL="261938" indent="-261938">
              <a:buClr>
                <a:srgbClr val="00B0F0"/>
              </a:buClr>
              <a:buFont typeface="Wingdings" pitchFamily="2" charset="2"/>
              <a:buChar char="p"/>
              <a:tabLst>
                <a:tab pos="174625" algn="l"/>
              </a:tabLst>
            </a:pPr>
            <a:endParaRPr lang="en-US" altLang="zh-CN" dirty="0"/>
          </a:p>
          <a:p>
            <a:pPr marL="261938" indent="-261938">
              <a:buClr>
                <a:srgbClr val="00B0F0"/>
              </a:buClr>
              <a:buFont typeface="Wingdings" pitchFamily="2" charset="2"/>
              <a:buChar char="p"/>
              <a:tabLst>
                <a:tab pos="174625" algn="l"/>
              </a:tabLst>
            </a:pPr>
            <a:r>
              <a:rPr lang="en-US" altLang="zh-CN" dirty="0"/>
              <a:t>Barcode 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20" idx="0"/>
            <a:endCxn id="4" idx="2"/>
          </p:cNvCxnSpPr>
          <p:nvPr/>
        </p:nvCxnSpPr>
        <p:spPr>
          <a:xfrm flipV="1">
            <a:off x="2042997" y="5316597"/>
            <a:ext cx="0" cy="3881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797352" y="5711919"/>
            <a:ext cx="250664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9673" y="5704779"/>
            <a:ext cx="250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Click </a:t>
            </a:r>
            <a:r>
              <a:rPr lang="en-US" altLang="zh-CN" b="1" dirty="0"/>
              <a:t>Transaction</a:t>
            </a:r>
            <a:r>
              <a:rPr lang="en-US" altLang="zh-CN" dirty="0"/>
              <a:t> to 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945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161958</TotalTime>
  <Words>1246</Words>
  <Application>Microsoft Office PowerPoint</Application>
  <PresentationFormat>A4 Paper (210x297 mm)</PresentationFormat>
  <Paragraphs>208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Integral</vt:lpstr>
      <vt:lpstr>installing the app – android </vt:lpstr>
      <vt:lpstr>installing the app – android </vt:lpstr>
      <vt:lpstr>Use the app – merchant login</vt:lpstr>
      <vt:lpstr>Use the app – merchant login</vt:lpstr>
      <vt:lpstr>Use the app – payment </vt:lpstr>
      <vt:lpstr>Use the app – payment </vt:lpstr>
      <vt:lpstr>Use the app – Cashier management</vt:lpstr>
      <vt:lpstr>Use the app – Cashier management</vt:lpstr>
      <vt:lpstr>Use the app – Transaction review</vt:lpstr>
      <vt:lpstr>Use the app – Transaction review</vt:lpstr>
      <vt:lpstr>Use the app – transaction refund</vt:lpstr>
      <vt:lpstr>Use the app – cashier login</vt:lpstr>
      <vt:lpstr>Use the app – Cashier login</vt:lpstr>
      <vt:lpstr>Use the app – Cashier payment </vt:lpstr>
      <vt:lpstr>Use the app – Cashier payment </vt:lpstr>
      <vt:lpstr>Forget your Password</vt:lpstr>
      <vt:lpstr>settings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wardrobe</dc:title>
  <dc:creator>Patrick Ngan</dc:creator>
  <cp:lastModifiedBy>Ng KH</cp:lastModifiedBy>
  <cp:revision>1128</cp:revision>
  <cp:lastPrinted>2018-02-01T06:21:43Z</cp:lastPrinted>
  <dcterms:created xsi:type="dcterms:W3CDTF">2016-09-25T11:21:02Z</dcterms:created>
  <dcterms:modified xsi:type="dcterms:W3CDTF">2019-01-10T06:28:22Z</dcterms:modified>
</cp:coreProperties>
</file>